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7"/>
  </p:notesMasterIdLst>
  <p:sldIdLst>
    <p:sldId id="256" r:id="rId2"/>
    <p:sldId id="299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85" r:id="rId12"/>
    <p:sldId id="265" r:id="rId13"/>
    <p:sldId id="267" r:id="rId14"/>
    <p:sldId id="268" r:id="rId15"/>
    <p:sldId id="286" r:id="rId16"/>
    <p:sldId id="287" r:id="rId17"/>
    <p:sldId id="288" r:id="rId18"/>
    <p:sldId id="269" r:id="rId19"/>
    <p:sldId id="271" r:id="rId20"/>
    <p:sldId id="272" r:id="rId21"/>
    <p:sldId id="273" r:id="rId22"/>
    <p:sldId id="289" r:id="rId23"/>
    <p:sldId id="290" r:id="rId24"/>
    <p:sldId id="274" r:id="rId25"/>
    <p:sldId id="291" r:id="rId26"/>
    <p:sldId id="275" r:id="rId27"/>
    <p:sldId id="276" r:id="rId28"/>
    <p:sldId id="293" r:id="rId29"/>
    <p:sldId id="292" r:id="rId30"/>
    <p:sldId id="294" r:id="rId31"/>
    <p:sldId id="278" r:id="rId32"/>
    <p:sldId id="295" r:id="rId33"/>
    <p:sldId id="296" r:id="rId34"/>
    <p:sldId id="297" r:id="rId35"/>
    <p:sldId id="280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itillium Web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42A7D8-82E3-4EA4-938A-3F324DDD8C21}">
  <a:tblStyle styleId="{D142A7D8-82E3-4EA4-938A-3F324DDD8C2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78421" autoAdjust="0"/>
  </p:normalViewPr>
  <p:slideViewPr>
    <p:cSldViewPr>
      <p:cViewPr varScale="1">
        <p:scale>
          <a:sx n="77" d="100"/>
          <a:sy n="77" d="100"/>
        </p:scale>
        <p:origin x="123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9868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Por</a:t>
            </a:r>
            <a:r>
              <a:rPr lang="pt-BR" baseline="0" dirty="0" smtClean="0"/>
              <a:t> que uma Campanha? Etimologicamente, </a:t>
            </a:r>
            <a:r>
              <a:rPr lang="pt-BR" baseline="0" dirty="0" err="1" smtClean="0"/>
              <a:t>deveriva</a:t>
            </a:r>
            <a:r>
              <a:rPr lang="pt-BR" baseline="0" dirty="0" smtClean="0"/>
              <a:t> do latim:</a:t>
            </a:r>
            <a:r>
              <a:rPr lang="pt-BR" sz="11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campanĕam</a:t>
            </a:r>
            <a:r>
              <a:rPr lang="pt-BR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 1.</a:t>
            </a:r>
            <a:r>
              <a:rPr lang="pt-BR" sz="11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campo;</a:t>
            </a:r>
            <a:r>
              <a:rPr lang="pt-BR" sz="11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planície. </a:t>
            </a:r>
            <a:r>
              <a:rPr lang="pt-BR" sz="11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pt-B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conjunto de esforços, ou meios utilizados para consecução de um fim. </a:t>
            </a:r>
          </a:p>
          <a:p>
            <a:pPr lvl="0">
              <a:spcBef>
                <a:spcPts val="0"/>
              </a:spcBef>
              <a:buNone/>
            </a:pPr>
            <a:r>
              <a:rPr lang="pt-B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</a:t>
            </a:r>
            <a:r>
              <a:rPr lang="pt-BR" sz="11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segundo significado que nos orientará. Conjunto de esforços (ora+ações) em prol da vida dos nossos filhos.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98999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Ministrante: Elabore</a:t>
            </a:r>
            <a:r>
              <a:rPr lang="pt-BR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cartão com as seguintes informações:</a:t>
            </a:r>
            <a:endParaRPr lang="pt-BR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CAMPANHA DE ORAÇÃO - CHAMADAS PARA ORAR</a:t>
            </a: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NOME:</a:t>
            </a: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ENDEREÇO:</a:t>
            </a: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TELEFONE:</a:t>
            </a: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PEDIDO:</a:t>
            </a: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“Tem misericórdia de mim, oh Deus, por teu amor, por tua grande compaixão apaga minhas transgressões. Lava-me de toda minha culpa e purifica-me de todo meu pecado. Cria em mim um coração puro e renova dentro de mim um espírito inabalável”.</a:t>
            </a:r>
          </a:p>
          <a:p>
            <a:endParaRPr lang="pt-BR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 cartão deverá</a:t>
            </a:r>
            <a:r>
              <a:rPr lang="pt-BR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 preenchido por cada mãe e os pedidos deverão estar relacionados às necessidades da mulher enquanto mãe. Para as irmãs não casadas, que ainda não sejam mães, incentive a que orem por seu futuro marido e filhos, incentive a que coloquem esse anseio aos pés do Senhor, para que no tempo certo Deus providencie, segundo a Sua boa, perfeita e agradável vontade. </a:t>
            </a:r>
            <a:endParaRPr lang="pt-BR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b="0"/>
          </a:p>
        </p:txBody>
      </p:sp>
    </p:spTree>
    <p:extLst>
      <p:ext uri="{BB962C8B-B14F-4D97-AF65-F5344CB8AC3E}">
        <p14:creationId xmlns:p14="http://schemas.microsoft.com/office/powerpoint/2010/main" val="279128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pt-BR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“Elias era humano como nós. Ele orou fervorosamente para que não chovesse e não choveu sobre a terra durante três anos e meio.  Orou outra vez, e os céus enviaram chuva, e a terra produziu os seus frutos.” </a:t>
            </a:r>
            <a:endParaRPr lang="pt-B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pt-BR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(Tiago  5.17-18)</a:t>
            </a:r>
            <a:endParaRPr lang="pt-B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07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76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98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Interagir</a:t>
            </a:r>
            <a:r>
              <a:rPr lang="pt-BR" baseline="0" dirty="0" smtClean="0"/>
              <a:t> com as irmãs e pedir para que leiam juntas o versículo, completando no espaço (...) a palavra “mãe”.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07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Ministrante:</a:t>
            </a:r>
            <a:r>
              <a:rPr lang="pt-BR" baseline="0" dirty="0" smtClean="0"/>
              <a:t> Faça a leitura do versículo bíblico: Mateus 7:7. Se achar interessante, peça para uma participante achar o texto bíblico na hora e realizar a leitura. Interaja, questione e promova a reflexão a respeito do versículo.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83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450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i="0" dirty="0" smtClean="0"/>
              <a:t>Para Ministrante:</a:t>
            </a:r>
            <a:r>
              <a:rPr lang="pt-BR" i="0" baseline="0" dirty="0" smtClean="0"/>
              <a:t> “</a:t>
            </a: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Dizem que mãe é tudo igual, só muda o endereço. Será que é verdade? Afinal, mãe tem cada pensamento... São tantas preocupações e receios!  Mas ser mãe é pensar mil vezes antes de agir!” </a:t>
            </a:r>
          </a:p>
          <a:p>
            <a:pPr lvl="0">
              <a:spcBef>
                <a:spcPts val="0"/>
              </a:spcBef>
              <a:buNone/>
            </a:pPr>
            <a:endParaRPr lang="pt-BR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Interaja com as irmãs</a:t>
            </a: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uma espécie de “Pense rápido” e peça para que todas respondam em voz alta: Por exemplo: Pergunte: Devemos mentir? Elas deverão responder “NÃO”. O slide está preparado para revelar a resposta com </a:t>
            </a:r>
            <a:r>
              <a:rPr lang="pt-BR" sz="1100" b="1" i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clique</a:t>
            </a: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endParaRPr i="0"/>
          </a:p>
        </p:txBody>
      </p:sp>
    </p:spTree>
    <p:extLst>
      <p:ext uri="{BB962C8B-B14F-4D97-AF65-F5344CB8AC3E}">
        <p14:creationId xmlns:p14="http://schemas.microsoft.com/office/powerpoint/2010/main" val="583295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Ministrante:</a:t>
            </a:r>
            <a:r>
              <a:rPr lang="pt-BR" baseline="0" dirty="0" smtClean="0"/>
              <a:t> Enfatize a responsabilidade que a mãe (pais) tem de ministrar os princípios bíblicos aos filhos.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245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076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Ministrante:</a:t>
            </a:r>
            <a:r>
              <a:rPr lang="pt-BR" baseline="0" dirty="0" smtClean="0"/>
              <a:t> Enfatize a importância de as mães se dedicarem a ouvir seus filhos. Na correria dos dias atuais, muitas mães, perdem seus filhos por não dedicarem tempo a ouvi-los.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5486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MINISTRANTE:</a:t>
            </a:r>
            <a:r>
              <a:rPr lang="pt-BR" baseline="0" dirty="0" smtClean="0"/>
              <a:t> Neste momento, peça para que cada mãe fale a respeito dos seus filhos, das características de cada um, das necessidades e dificuldades (o motivo de oração). Esse momento será muito especial, geralmente emociona. Portanto, esteja preparada para  abraçar, aconselhar, motivar, incentivar e ceder seu ombro às suas companheiras. </a:t>
            </a:r>
          </a:p>
          <a:p>
            <a:pPr lvl="0">
              <a:spcBef>
                <a:spcPts val="0"/>
              </a:spcBef>
              <a:buNone/>
            </a:pPr>
            <a:endParaRPr lang="pt-BR" baseline="0" dirty="0" smtClean="0"/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FAÇA</a:t>
            </a:r>
            <a:r>
              <a:rPr lang="pt-BR" sz="11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CARTÃO COM A MENSAGEM:</a:t>
            </a: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CAMPANHA DE ORAÇÃO - CHAMADAS PARA ORAR</a:t>
            </a: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(DO FILHO)</a:t>
            </a: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ENDEREÇO:</a:t>
            </a: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TELEFONE:</a:t>
            </a: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PEDIDO:</a:t>
            </a: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tabela é para preencher com o nome dos filhos, um para cada filho.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888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583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 smtClean="0"/>
              <a:t>MINISTRANTE: 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Fazer um papelzinho para cada irmã, se possível com imã, para colocar na porta da geladeira ou escrever na mão de cada irmã; um marca página também é boa uma </a:t>
            </a:r>
            <a:r>
              <a:rPr lang="pt-BR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ideia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com a mensagem: </a:t>
            </a:r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TUA OR</a:t>
            </a:r>
            <a:r>
              <a:rPr lang="pt-BR" sz="11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AÇÃO</a:t>
            </a:r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 PODER!</a:t>
            </a:r>
          </a:p>
          <a:p>
            <a:r>
              <a:rPr lang="pt-BR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pt-BR" sz="11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SUA CRIATIVIDADE. </a:t>
            </a: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importante é que as irmãs levem para casa uma lembrança para reforçar o foco no orar+ação!</a:t>
            </a: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549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tarefa de casa: Orar, se possível com as mãos sobre a cabeça dos filhos na palavra de Isaías 11.2 </a:t>
            </a:r>
            <a:r>
              <a:rPr lang="pt-BR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 repousará sobre ele o Espírito do Senhor, o espírito de sabedoria e de entendimento, o espírito de conselho e de fortaleza, o espírito de conhecimento e de temor do Senhor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960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265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MINISTRANTE: Esse</a:t>
            </a: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gráfico aponta uma pesquisa realizada no Brasil sobre a obediência das leis no nosso país. E os indicadores apontam </a:t>
            </a:r>
            <a:r>
              <a:rPr lang="pt-BR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 como a população percebe a aceitação das leis no Brasil.</a:t>
            </a:r>
          </a:p>
          <a:p>
            <a:pPr lvl="0">
              <a:spcBef>
                <a:spcPts val="0"/>
              </a:spcBef>
              <a:buNone/>
            </a:pPr>
            <a:endParaRPr lang="pt-BR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ler o gráfico: </a:t>
            </a:r>
          </a:p>
          <a:p>
            <a:pPr lvl="0">
              <a:spcBef>
                <a:spcPts val="0"/>
              </a:spcBef>
              <a:buNone/>
            </a:pP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82% dos entrevistados disseram que é fácil desobedecer às leis no Brasil.</a:t>
            </a:r>
          </a:p>
          <a:p>
            <a:pPr lvl="0">
              <a:spcBef>
                <a:spcPts val="0"/>
              </a:spcBef>
              <a:buNone/>
            </a:pP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79% dos entrevistados disseram que sempre que possível o brasileiro opta pelo “jeitinho” ao invés de obedecer a lei.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 dos entrevistados disseram que existem poucas razões para uma pessoa como ela obedecer à lei.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que apresentar esse gráfico? Você pode fazer uma relação com a inclinação que o ser humano tem para a desobediência. E que isso começou lá no Éden. Q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uando Adão e Eva, mesmo tendo sido orientados por Deus, escolheram fazer a sua própria vontade. Exemplifique com outros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textos bíblicos e exemplos do nosso cotidiano (cumprir leis de trânsito, civis, ambiental...)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0663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Ministrante: Consultar</a:t>
            </a:r>
            <a:r>
              <a:rPr lang="pt-BR" baseline="0" dirty="0" smtClean="0"/>
              <a:t> Material. Enfatizar os exemplos de obediência e suas </a:t>
            </a:r>
            <a:r>
              <a:rPr lang="pt-BR" baseline="0" dirty="0" err="1" smtClean="0"/>
              <a:t>consequências</a:t>
            </a:r>
            <a:r>
              <a:rPr lang="pt-B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Sugestão de louvor: QUERO SEGUIR-TE. (Diante do Trono)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371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Ministrante:</a:t>
            </a:r>
            <a:r>
              <a:rPr lang="pt-BR" baseline="0" dirty="0" smtClean="0"/>
              <a:t> Enfatize a responsabilidade que a mãe (pais) tem de ministrar os princípios bíblicos aos filhos.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8974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79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Ministrante: Inicie a Campanha imediatamente com uma oração.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Em seguida, faça uma saudação calorosa. Agradeça a presença de todas. Enfatize a importância dessa Campanha e da participação de todas as Mulheres naquele dia. 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Lembre-se de promover um espaço para leitura Bíblica (os textos devem ser selecionados antecipadamente e, no dia, podem ser sorteados para serem lidos OU incentive a participação de voluntárias). 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O ambiente faz toda a diferença, então, se possível, decore-o. Torne aquele espaço das reuniões aconchegante e receptivo. 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Sugestão: Se as reuniões forem realizadas na Igreja, prepare uma sala a parte com cadeiras dispostas em círculo. Nos lares, é mais fácil organizar desta forma.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Sugestão de Louvor: Eu creio no poder.</a:t>
            </a:r>
          </a:p>
          <a:p>
            <a:pPr lvl="0">
              <a:spcBef>
                <a:spcPts val="0"/>
              </a:spcBef>
              <a:buNone/>
            </a:pPr>
            <a:r>
              <a:rPr lang="pt-BR" baseline="0" dirty="0" smtClean="0"/>
              <a:t>*Se for possível, crie um grupo para interação entre as mulheres no aplicativo “</a:t>
            </a:r>
            <a:r>
              <a:rPr lang="pt-BR" baseline="0" dirty="0" err="1" smtClean="0"/>
              <a:t>Whatsapp</a:t>
            </a:r>
            <a:r>
              <a:rPr lang="pt-BR" baseline="0" dirty="0" smtClean="0"/>
              <a:t>”. Mas, para isso, é preciso que você conheça suas irmãs e se todas tem acesso a para que ninguém fique de fora. Sua utilidade é para avisos, recadinhos motivacionais e lembretes.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773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85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Ministrante: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tarefa de casa: Orar se possível, com as mãos sobre a cabeça dos filhos, na palavra de Números 6.24-26: “Senhor te abençoe e te guarde; O Senhor faça resplandecer o seu rosto sobre ti, e tenha misericórdia de ti; O Senhor sobre ti levante o seu rosto e te dê a paz”.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770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653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MINISTRANTE: No último dia da campanha, o Ministrante fala com os filhos, e sem que as mães saibam, preparem uma surpresa para que no meio do culto as MÃES se coloquem na frente para orar pelos filhos, e antes delas começarem a orar deve ser perguntado: não seria bom se nossos filhos estivessem aqui? E elas responderão sim, então dizer: que entrem as bênçãos que Deus nos deu!.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162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tarefa de casa: Orar, se possível com as mãos sobre a cabeça dos filhos na palavra de Isaías 11.2 </a:t>
            </a:r>
            <a:r>
              <a:rPr lang="pt-BR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 repousará sobre ele o Espírito do Senhor, o espírito de sabedoria e de entendimento, o espírito de conselho e de fortaleza, o espírito de conhecimento e de temor do Senhor</a:t>
            </a:r>
            <a:r>
              <a:rPr lang="pt-B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70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25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79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5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89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4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72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Ministrante: Aqui você deve interagir e promover um espaço para</a:t>
            </a:r>
            <a:r>
              <a:rPr lang="pt-BR" baseline="0" dirty="0" smtClean="0"/>
              <a:t> cada mulher se apresentar (contar um pouco sobre sua vida, seus filhos, suas necessidades). Será um momento muito positivo, pois permitirá que o grupo se identifique e desenvolva olhar de empatia e compaixão umas pelas outras.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171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2291999" cy="5143499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33300" y="4285675"/>
            <a:ext cx="80534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79000" y="44679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19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9750"/>
            <a:ext cx="7726799" cy="51629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499" cy="274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439873" y="742343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217285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zdocidadao.com.br/agentesdecidadania/obediencia-as-leis-no-brasil-ainda-exige-uma-justificativ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hyperlink" Target="http://www.google.com/sheets/abou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ulheresb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lidescarnival.com/help-use-presentation-templat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781529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CAMPANHA </a:t>
            </a:r>
            <a:br>
              <a:rPr lang="en" dirty="0" smtClean="0"/>
            </a:br>
            <a:r>
              <a:rPr lang="en" dirty="0" smtClean="0"/>
              <a:t>“Chamadas para orar”</a:t>
            </a:r>
            <a:endParaRPr lang="en" dirty="0"/>
          </a:p>
        </p:txBody>
      </p:sp>
      <p:sp>
        <p:nvSpPr>
          <p:cNvPr id="3" name="Shape 248"/>
          <p:cNvSpPr txBox="1">
            <a:spLocks/>
          </p:cNvSpPr>
          <p:nvPr/>
        </p:nvSpPr>
        <p:spPr>
          <a:xfrm>
            <a:off x="2786050" y="0"/>
            <a:ext cx="6357950" cy="18764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Material de Apoio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Débora </a:t>
            </a:r>
            <a:r>
              <a:rPr kumimoji="0" lang="pt-B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Iarrocheski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Ferreira  Padilha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Pastor Patrick Ferreira Padilha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Colaboradora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Heloise Lemos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Focalizando</a:t>
            </a:r>
            <a:br>
              <a:rPr lang="en" dirty="0" smtClean="0"/>
            </a:br>
            <a:r>
              <a:rPr lang="en" dirty="0" smtClean="0">
                <a:solidFill>
                  <a:srgbClr val="FF004E"/>
                </a:solidFill>
              </a:rPr>
              <a:t>o chamado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Reconhecer seu chamado</a:t>
            </a:r>
            <a:endParaRPr lang="en" b="1" dirty="0"/>
          </a:p>
          <a:p>
            <a:pPr lvl="0">
              <a:buNone/>
            </a:pPr>
            <a:r>
              <a:rPr lang="pt-BR" dirty="0" smtClean="0"/>
              <a:t>É</a:t>
            </a:r>
            <a:r>
              <a:rPr lang="en" dirty="0" smtClean="0"/>
              <a:t> apreciar a nobreza da missão de ser mãe. </a:t>
            </a:r>
            <a:r>
              <a:rPr lang="pt-BR" dirty="0" smtClean="0"/>
              <a:t>É</a:t>
            </a:r>
            <a:r>
              <a:rPr lang="en" dirty="0" smtClean="0"/>
              <a:t> estar disposta às mudanças.  É querer ser melhor a cada dia. </a:t>
            </a:r>
            <a:r>
              <a:rPr lang="pt-BR" dirty="0" smtClean="0"/>
              <a:t>É</a:t>
            </a:r>
            <a:r>
              <a:rPr lang="en" dirty="0" smtClean="0"/>
              <a:t> atender às carências espirituais, psicológicas e físicas do seu filho (s).</a:t>
            </a:r>
            <a:endParaRPr lang="en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3214678" y="1610450"/>
            <a:ext cx="2500330" cy="331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Reconhecer sua dependência</a:t>
            </a:r>
            <a:endParaRPr lang="en" b="1" dirty="0"/>
          </a:p>
          <a:p>
            <a:pPr lvl="0">
              <a:buNone/>
            </a:pPr>
            <a:r>
              <a:rPr lang="pt-BR" dirty="0" smtClean="0"/>
              <a:t>É</a:t>
            </a:r>
            <a:r>
              <a:rPr lang="en" dirty="0" smtClean="0"/>
              <a:t> apreciar a soberania de Deus. </a:t>
            </a:r>
            <a:r>
              <a:rPr lang="pt-BR" dirty="0" smtClean="0"/>
              <a:t>É</a:t>
            </a:r>
            <a:r>
              <a:rPr lang="en" dirty="0" smtClean="0"/>
              <a:t> aceitar sua condição. </a:t>
            </a:r>
            <a:r>
              <a:rPr lang="pt-BR" dirty="0" smtClean="0"/>
              <a:t>É</a:t>
            </a:r>
            <a:r>
              <a:rPr lang="en" dirty="0" smtClean="0"/>
              <a:t> estar atenta à necessidade da oração. </a:t>
            </a: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5786446" y="1610450"/>
            <a:ext cx="2286016" cy="331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Reconhecer seu estado</a:t>
            </a:r>
            <a:endParaRPr lang="en" b="1" dirty="0"/>
          </a:p>
          <a:p>
            <a:pPr lvl="0">
              <a:buNone/>
            </a:pPr>
            <a:r>
              <a:rPr lang="en" dirty="0" smtClean="0"/>
              <a:t>É entender sua fragilidade e limitação humana. É ser humilde para confessar fraquezas. É ter coragem para pedir perdão.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5245848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2.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a missão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SEGUNDO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000000"/>
                </a:solidFill>
              </a:rPr>
              <a:t>T</a:t>
            </a:r>
            <a:r>
              <a:rPr lang="en" dirty="0" smtClean="0">
                <a:solidFill>
                  <a:srgbClr val="000000"/>
                </a:solidFill>
              </a:rPr>
              <a:t>odo filho precisa de uma mãe que ora!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4294967295"/>
          </p:nvPr>
        </p:nvSpPr>
        <p:spPr>
          <a:xfrm>
            <a:off x="0" y="1722438"/>
            <a:ext cx="2482850" cy="3203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 smtClean="0">
                <a:solidFill>
                  <a:srgbClr val="FFFFFF"/>
                </a:solidFill>
              </a:rPr>
              <a:t>Toda mãe deve buscar o entendimento do quão poderosa é a oração.</a:t>
            </a:r>
            <a:endParaRPr lang="en" i="1" dirty="0">
              <a:solidFill>
                <a:srgbClr val="FFFFFF"/>
              </a:solidFill>
            </a:endParaRPr>
          </a:p>
        </p:txBody>
      </p:sp>
      <p:pic>
        <p:nvPicPr>
          <p:cNvPr id="6" name="Imagem 5" descr="mulher_or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Como se explica</a:t>
            </a:r>
            <a:br>
              <a:rPr lang="en" dirty="0" smtClean="0"/>
            </a:br>
            <a:r>
              <a:rPr lang="en" dirty="0" smtClean="0">
                <a:solidFill>
                  <a:srgbClr val="FF004E"/>
                </a:solidFill>
              </a:rPr>
              <a:t>o poder da oração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778148" y="1859675"/>
            <a:ext cx="2337600" cy="233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Muita Comunhão</a:t>
            </a:r>
            <a:endParaRPr lang="en" b="1" dirty="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781325" y="1859675"/>
            <a:ext cx="2337600" cy="2337600"/>
          </a:xfrm>
          <a:prstGeom prst="ellipse">
            <a:avLst/>
          </a:prstGeom>
          <a:solidFill>
            <a:schemeClr val="accent5">
              <a:lumMod val="75000"/>
              <a:alpha val="8192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Muita oração</a:t>
            </a:r>
            <a:endParaRPr lang="en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774971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Muito poder</a:t>
            </a:r>
            <a:endParaRPr lang="en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25824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Quando você se </a:t>
            </a:r>
            <a:br>
              <a:rPr lang="en" dirty="0" smtClean="0"/>
            </a:br>
            <a:r>
              <a:rPr lang="en" dirty="0" smtClean="0">
                <a:solidFill>
                  <a:srgbClr val="000000"/>
                </a:solidFill>
              </a:rPr>
              <a:t>DISPÕE</a:t>
            </a:r>
            <a:br>
              <a:rPr lang="en" dirty="0" smtClean="0">
                <a:solidFill>
                  <a:srgbClr val="000000"/>
                </a:solidFill>
              </a:rPr>
            </a:br>
            <a:endParaRPr lang="en" dirty="0">
              <a:solidFill>
                <a:schemeClr val="bg1"/>
              </a:solidFill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5194436" y="851760"/>
            <a:ext cx="3343807" cy="3343677"/>
            <a:chOff x="1737359" y="868244"/>
            <a:chExt cx="5669391" cy="5669171"/>
          </a:xfrm>
        </p:grpSpPr>
        <p:sp>
          <p:nvSpPr>
            <p:cNvPr id="155" name="Shape 155"/>
            <p:cNvSpPr/>
            <p:nvPr/>
          </p:nvSpPr>
          <p:spPr>
            <a:xfrm>
              <a:off x="5579151" y="2138741"/>
              <a:ext cx="1827600" cy="312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30469"/>
                    <a:pt x="84228" y="5789"/>
                    <a:pt x="36574" y="0"/>
                  </a:cubicBezTo>
                  <a:cubicBezTo>
                    <a:pt x="38035" y="4054"/>
                    <a:pt x="38790" y="8264"/>
                    <a:pt x="38790" y="12574"/>
                  </a:cubicBezTo>
                  <a:cubicBezTo>
                    <a:pt x="38790" y="31778"/>
                    <a:pt x="23668" y="48933"/>
                    <a:pt x="0" y="60170"/>
                  </a:cubicBezTo>
                  <a:cubicBezTo>
                    <a:pt x="23668" y="71365"/>
                    <a:pt x="38790" y="88463"/>
                    <a:pt x="38790" y="107610"/>
                  </a:cubicBezTo>
                  <a:cubicBezTo>
                    <a:pt x="38790" y="111863"/>
                    <a:pt x="38060" y="116002"/>
                    <a:pt x="36647" y="120000"/>
                  </a:cubicBezTo>
                  <a:cubicBezTo>
                    <a:pt x="84253" y="114196"/>
                    <a:pt x="120000" y="89544"/>
                    <a:pt x="120000" y="6000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572078" y="3707357"/>
              <a:ext cx="1597799" cy="1593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637" y="0"/>
                  </a:moveTo>
                  <a:cubicBezTo>
                    <a:pt x="61072" y="11868"/>
                    <a:pt x="43666" y="20358"/>
                    <a:pt x="24618" y="24351"/>
                  </a:cubicBezTo>
                  <a:cubicBezTo>
                    <a:pt x="20608" y="43621"/>
                    <a:pt x="12002" y="61214"/>
                    <a:pt x="0" y="75904"/>
                  </a:cubicBezTo>
                  <a:cubicBezTo>
                    <a:pt x="22028" y="102825"/>
                    <a:pt x="55446" y="120000"/>
                    <a:pt x="92847" y="120000"/>
                  </a:cubicBezTo>
                  <a:cubicBezTo>
                    <a:pt x="101313" y="120000"/>
                    <a:pt x="109584" y="119134"/>
                    <a:pt x="117549" y="117458"/>
                  </a:cubicBezTo>
                  <a:cubicBezTo>
                    <a:pt x="119164" y="109611"/>
                    <a:pt x="120000" y="101484"/>
                    <a:pt x="120000" y="93134"/>
                  </a:cubicBezTo>
                  <a:cubicBezTo>
                    <a:pt x="120000" y="55545"/>
                    <a:pt x="102705" y="21978"/>
                    <a:pt x="75637" y="0"/>
                  </a:cubicBezTo>
                  <a:close/>
                </a:path>
              </a:pathLst>
            </a:custGeom>
            <a:solidFill>
              <a:srgbClr val="D8243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737359" y="2138741"/>
              <a:ext cx="1827900" cy="312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170"/>
                  </a:moveTo>
                  <a:cubicBezTo>
                    <a:pt x="96311" y="48933"/>
                    <a:pt x="81192" y="31778"/>
                    <a:pt x="81192" y="12574"/>
                  </a:cubicBezTo>
                  <a:cubicBezTo>
                    <a:pt x="81192" y="8264"/>
                    <a:pt x="81947" y="4054"/>
                    <a:pt x="83408" y="0"/>
                  </a:cubicBezTo>
                  <a:cubicBezTo>
                    <a:pt x="35788" y="5803"/>
                    <a:pt x="0" y="30469"/>
                    <a:pt x="0" y="60000"/>
                  </a:cubicBezTo>
                  <a:cubicBezTo>
                    <a:pt x="0" y="89544"/>
                    <a:pt x="35763" y="114182"/>
                    <a:pt x="83335" y="120000"/>
                  </a:cubicBezTo>
                  <a:cubicBezTo>
                    <a:pt x="81923" y="116002"/>
                    <a:pt x="81192" y="111863"/>
                    <a:pt x="81192" y="107610"/>
                  </a:cubicBezTo>
                  <a:cubicBezTo>
                    <a:pt x="81192" y="88463"/>
                    <a:pt x="96311" y="71365"/>
                    <a:pt x="120000" y="60170"/>
                  </a:cubicBezTo>
                  <a:close/>
                </a:path>
              </a:pathLst>
            </a:custGeom>
            <a:gradFill>
              <a:gsLst>
                <a:gs pos="0">
                  <a:srgbClr val="CA8A00"/>
                </a:gs>
                <a:gs pos="80000">
                  <a:srgbClr val="FFB600"/>
                </a:gs>
                <a:gs pos="100000">
                  <a:srgbClr val="FFBA00"/>
                </a:gs>
              </a:gsLst>
              <a:lin ang="16200038" scaled="0"/>
            </a:gradFill>
            <a:ln w="9525" cap="flat" cmpd="sng">
              <a:solidFill>
                <a:srgbClr val="EFAB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2974105" y="3707357"/>
              <a:ext cx="1598100" cy="1593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5904"/>
                  </a:moveTo>
                  <a:cubicBezTo>
                    <a:pt x="107997" y="61214"/>
                    <a:pt x="99391" y="43621"/>
                    <a:pt x="95381" y="24351"/>
                  </a:cubicBezTo>
                  <a:cubicBezTo>
                    <a:pt x="76333" y="20358"/>
                    <a:pt x="58955" y="11840"/>
                    <a:pt x="44390" y="0"/>
                  </a:cubicBezTo>
                  <a:cubicBezTo>
                    <a:pt x="17294" y="21978"/>
                    <a:pt x="0" y="55545"/>
                    <a:pt x="0" y="93134"/>
                  </a:cubicBezTo>
                  <a:cubicBezTo>
                    <a:pt x="0" y="101484"/>
                    <a:pt x="835" y="109611"/>
                    <a:pt x="2450" y="117458"/>
                  </a:cubicBezTo>
                  <a:cubicBezTo>
                    <a:pt x="10415" y="119134"/>
                    <a:pt x="18686" y="120000"/>
                    <a:pt x="27152" y="120000"/>
                  </a:cubicBezTo>
                  <a:cubicBezTo>
                    <a:pt x="64581" y="120000"/>
                    <a:pt x="97999" y="102825"/>
                    <a:pt x="120000" y="75904"/>
                  </a:cubicBezTo>
                  <a:close/>
                </a:path>
              </a:pathLst>
            </a:custGeom>
            <a:gradFill>
              <a:gsLst>
                <a:gs pos="0">
                  <a:srgbClr val="BA5D2A"/>
                </a:gs>
                <a:gs pos="80000">
                  <a:srgbClr val="F57A38"/>
                </a:gs>
                <a:gs pos="100000">
                  <a:srgbClr val="FA7A34"/>
                </a:gs>
              </a:gsLst>
              <a:lin ang="16200038" scaled="0"/>
            </a:gradFill>
            <a:ln w="9525" cap="flat" cmpd="sng">
              <a:solidFill>
                <a:srgbClr val="E5804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4244132" y="4030751"/>
              <a:ext cx="655800" cy="684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9773" y="44853"/>
                    <a:pt x="30746" y="85807"/>
                    <a:pt x="60000" y="120000"/>
                  </a:cubicBezTo>
                  <a:cubicBezTo>
                    <a:pt x="89253" y="85807"/>
                    <a:pt x="110226" y="44853"/>
                    <a:pt x="120000" y="0"/>
                  </a:cubicBezTo>
                  <a:cubicBezTo>
                    <a:pt x="100656" y="3835"/>
                    <a:pt x="80565" y="5915"/>
                    <a:pt x="60000" y="5915"/>
                  </a:cubicBezTo>
                  <a:cubicBezTo>
                    <a:pt x="39434" y="5915"/>
                    <a:pt x="19343" y="3835"/>
                    <a:pt x="0" y="0"/>
                  </a:cubicBezTo>
                  <a:close/>
                </a:path>
              </a:pathLst>
            </a:custGeom>
            <a:solidFill>
              <a:srgbClr val="8A3C1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3007858" y="868244"/>
              <a:ext cx="3128399" cy="182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999"/>
                  </a:moveTo>
                  <a:cubicBezTo>
                    <a:pt x="71251" y="96439"/>
                    <a:pt x="88321" y="81424"/>
                    <a:pt x="107425" y="81424"/>
                  </a:cubicBezTo>
                  <a:cubicBezTo>
                    <a:pt x="111735" y="81424"/>
                    <a:pt x="115945" y="82181"/>
                    <a:pt x="120000" y="83645"/>
                  </a:cubicBezTo>
                  <a:cubicBezTo>
                    <a:pt x="114210" y="35890"/>
                    <a:pt x="89544" y="0"/>
                    <a:pt x="60000" y="0"/>
                  </a:cubicBezTo>
                  <a:cubicBezTo>
                    <a:pt x="30469" y="0"/>
                    <a:pt x="5803" y="35890"/>
                    <a:pt x="0" y="83645"/>
                  </a:cubicBezTo>
                  <a:cubicBezTo>
                    <a:pt x="4054" y="82181"/>
                    <a:pt x="8264" y="81424"/>
                    <a:pt x="12574" y="81424"/>
                  </a:cubicBezTo>
                  <a:cubicBezTo>
                    <a:pt x="31692" y="81424"/>
                    <a:pt x="48762" y="96439"/>
                    <a:pt x="60000" y="119999"/>
                  </a:cubicBez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4572078" y="2104989"/>
              <a:ext cx="1597799" cy="1602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3878"/>
                  </a:moveTo>
                  <a:cubicBezTo>
                    <a:pt x="12169" y="58653"/>
                    <a:pt x="20830" y="76398"/>
                    <a:pt x="24757" y="95866"/>
                  </a:cubicBezTo>
                  <a:cubicBezTo>
                    <a:pt x="43778" y="99810"/>
                    <a:pt x="61100" y="108252"/>
                    <a:pt x="75637" y="120000"/>
                  </a:cubicBezTo>
                  <a:cubicBezTo>
                    <a:pt x="102705" y="98060"/>
                    <a:pt x="120000" y="64568"/>
                    <a:pt x="120000" y="27077"/>
                  </a:cubicBezTo>
                  <a:cubicBezTo>
                    <a:pt x="120000" y="18662"/>
                    <a:pt x="119136" y="10442"/>
                    <a:pt x="117465" y="2527"/>
                  </a:cubicBezTo>
                  <a:cubicBezTo>
                    <a:pt x="109528" y="860"/>
                    <a:pt x="101285" y="0"/>
                    <a:pt x="92847" y="0"/>
                  </a:cubicBezTo>
                  <a:cubicBezTo>
                    <a:pt x="55446" y="0"/>
                    <a:pt x="22028" y="17079"/>
                    <a:pt x="0" y="43878"/>
                  </a:cubicBezTo>
                  <a:close/>
                </a:path>
              </a:pathLst>
            </a:custGeom>
            <a:solidFill>
              <a:srgbClr val="24617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4899867" y="3385062"/>
              <a:ext cx="679200" cy="6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60" y="59069"/>
                  </a:moveTo>
                  <a:cubicBezTo>
                    <a:pt x="5960" y="79954"/>
                    <a:pt x="3864" y="100356"/>
                    <a:pt x="0" y="119999"/>
                  </a:cubicBezTo>
                  <a:cubicBezTo>
                    <a:pt x="44803" y="110143"/>
                    <a:pt x="85742" y="89190"/>
                    <a:pt x="119999" y="59896"/>
                  </a:cubicBezTo>
                  <a:cubicBezTo>
                    <a:pt x="85807" y="30740"/>
                    <a:pt x="45065" y="9787"/>
                    <a:pt x="327" y="0"/>
                  </a:cubicBezTo>
                  <a:cubicBezTo>
                    <a:pt x="3995" y="19092"/>
                    <a:pt x="5960" y="38805"/>
                    <a:pt x="5960" y="59069"/>
                  </a:cubicBezTo>
                  <a:close/>
                </a:path>
              </a:pathLst>
            </a:custGeom>
            <a:solidFill>
              <a:srgbClr val="9018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974105" y="2104989"/>
              <a:ext cx="1598100" cy="1602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390" y="120000"/>
                  </a:moveTo>
                  <a:cubicBezTo>
                    <a:pt x="58899" y="108252"/>
                    <a:pt x="76249" y="99810"/>
                    <a:pt x="95242" y="95866"/>
                  </a:cubicBezTo>
                  <a:cubicBezTo>
                    <a:pt x="99169" y="76398"/>
                    <a:pt x="107857" y="58653"/>
                    <a:pt x="120000" y="43878"/>
                  </a:cubicBezTo>
                  <a:cubicBezTo>
                    <a:pt x="97999" y="17079"/>
                    <a:pt x="64581" y="0"/>
                    <a:pt x="27152" y="0"/>
                  </a:cubicBezTo>
                  <a:cubicBezTo>
                    <a:pt x="18714" y="0"/>
                    <a:pt x="10471" y="860"/>
                    <a:pt x="2534" y="2527"/>
                  </a:cubicBezTo>
                  <a:cubicBezTo>
                    <a:pt x="863" y="10442"/>
                    <a:pt x="0" y="18662"/>
                    <a:pt x="0" y="27077"/>
                  </a:cubicBezTo>
                  <a:cubicBezTo>
                    <a:pt x="0" y="64568"/>
                    <a:pt x="17294" y="98060"/>
                    <a:pt x="44390" y="120000"/>
                  </a:cubicBezTo>
                  <a:close/>
                </a:path>
              </a:pathLst>
            </a:custGeom>
            <a:gradFill>
              <a:gsLst>
                <a:gs pos="0">
                  <a:srgbClr val="458E48"/>
                </a:gs>
                <a:gs pos="80000">
                  <a:srgbClr val="5BBC5E"/>
                </a:gs>
                <a:gs pos="100000">
                  <a:srgbClr val="5BBD5C"/>
                </a:gs>
              </a:gsLst>
              <a:lin ang="16200038" scaled="0"/>
            </a:gradFill>
            <a:ln w="9525" cap="flat" cmpd="sng">
              <a:solidFill>
                <a:srgbClr val="66B36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3565162" y="3385062"/>
              <a:ext cx="678900" cy="6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72" y="0"/>
                  </a:moveTo>
                  <a:cubicBezTo>
                    <a:pt x="74975" y="9787"/>
                    <a:pt x="34145" y="30740"/>
                    <a:pt x="0" y="59896"/>
                  </a:cubicBezTo>
                  <a:cubicBezTo>
                    <a:pt x="34276" y="89121"/>
                    <a:pt x="75172" y="110143"/>
                    <a:pt x="119999" y="119999"/>
                  </a:cubicBezTo>
                  <a:cubicBezTo>
                    <a:pt x="116133" y="100356"/>
                    <a:pt x="114036" y="79954"/>
                    <a:pt x="114036" y="59069"/>
                  </a:cubicBezTo>
                  <a:cubicBezTo>
                    <a:pt x="114036" y="38805"/>
                    <a:pt x="116002" y="19092"/>
                    <a:pt x="119672" y="0"/>
                  </a:cubicBezTo>
                  <a:close/>
                </a:path>
              </a:pathLst>
            </a:custGeom>
            <a:solidFill>
              <a:srgbClr val="47924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242405" y="2690866"/>
              <a:ext cx="659399" cy="694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10483" y="75064"/>
                    <a:pt x="89493" y="34102"/>
                    <a:pt x="60000" y="0"/>
                  </a:cubicBezTo>
                  <a:cubicBezTo>
                    <a:pt x="30573" y="34102"/>
                    <a:pt x="9516" y="75064"/>
                    <a:pt x="0" y="120000"/>
                  </a:cubicBezTo>
                  <a:cubicBezTo>
                    <a:pt x="19370" y="116153"/>
                    <a:pt x="39415" y="114102"/>
                    <a:pt x="60000" y="114102"/>
                  </a:cubicBezTo>
                  <a:cubicBezTo>
                    <a:pt x="80584" y="114102"/>
                    <a:pt x="100629" y="116153"/>
                    <a:pt x="120000" y="120000"/>
                  </a:cubicBezTo>
                  <a:close/>
                </a:path>
              </a:pathLst>
            </a:custGeom>
            <a:solidFill>
              <a:srgbClr val="47924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4210380" y="3350996"/>
              <a:ext cx="723299" cy="71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07" y="5738"/>
                  </a:moveTo>
                  <a:cubicBezTo>
                    <a:pt x="97046" y="1995"/>
                    <a:pt x="78769" y="0"/>
                    <a:pt x="60000" y="0"/>
                  </a:cubicBezTo>
                  <a:cubicBezTo>
                    <a:pt x="41230" y="0"/>
                    <a:pt x="22953" y="1995"/>
                    <a:pt x="5292" y="5738"/>
                  </a:cubicBezTo>
                  <a:cubicBezTo>
                    <a:pt x="1846" y="23014"/>
                    <a:pt x="0" y="40852"/>
                    <a:pt x="0" y="59189"/>
                  </a:cubicBezTo>
                  <a:cubicBezTo>
                    <a:pt x="0" y="78087"/>
                    <a:pt x="1969" y="96548"/>
                    <a:pt x="5600" y="114324"/>
                  </a:cubicBezTo>
                  <a:cubicBezTo>
                    <a:pt x="23138" y="118004"/>
                    <a:pt x="41353" y="120000"/>
                    <a:pt x="60000" y="120000"/>
                  </a:cubicBezTo>
                  <a:cubicBezTo>
                    <a:pt x="78646" y="120000"/>
                    <a:pt x="96861" y="118004"/>
                    <a:pt x="114400" y="114324"/>
                  </a:cubicBezTo>
                  <a:cubicBezTo>
                    <a:pt x="118030" y="96548"/>
                    <a:pt x="120000" y="78087"/>
                    <a:pt x="120000" y="59189"/>
                  </a:cubicBezTo>
                  <a:cubicBezTo>
                    <a:pt x="120000" y="40852"/>
                    <a:pt x="118153" y="23014"/>
                    <a:pt x="114707" y="5738"/>
                  </a:cubicBezTo>
                  <a:close/>
                </a:path>
              </a:pathLst>
            </a:cu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3006758" y="4715216"/>
              <a:ext cx="3130499" cy="18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48770" y="23540"/>
                    <a:pt x="31712" y="38559"/>
                    <a:pt x="12608" y="38559"/>
                  </a:cubicBezTo>
                  <a:cubicBezTo>
                    <a:pt x="8287" y="38559"/>
                    <a:pt x="4065" y="37802"/>
                    <a:pt x="0" y="36336"/>
                  </a:cubicBezTo>
                  <a:cubicBezTo>
                    <a:pt x="5742" y="84102"/>
                    <a:pt x="30433" y="119999"/>
                    <a:pt x="60000" y="119999"/>
                  </a:cubicBezTo>
                  <a:cubicBezTo>
                    <a:pt x="89580" y="119999"/>
                    <a:pt x="114257" y="84102"/>
                    <a:pt x="120000" y="36336"/>
                  </a:cubicBezTo>
                  <a:cubicBezTo>
                    <a:pt x="115934" y="37802"/>
                    <a:pt x="111712" y="38559"/>
                    <a:pt x="107391" y="38559"/>
                  </a:cubicBezTo>
                  <a:cubicBezTo>
                    <a:pt x="88301" y="38559"/>
                    <a:pt x="71243" y="23540"/>
                    <a:pt x="60000" y="0"/>
                  </a:cubicBezTo>
                  <a:close/>
                </a:path>
              </a:pathLst>
            </a:custGeom>
            <a:gradFill>
              <a:gsLst>
                <a:gs pos="0">
                  <a:srgbClr val="B64152"/>
                </a:gs>
                <a:gs pos="80000">
                  <a:srgbClr val="EF566B"/>
                </a:gs>
                <a:gs pos="100000">
                  <a:srgbClr val="F35469"/>
                </a:gs>
              </a:gsLst>
              <a:lin ang="16200038" scaled="0"/>
            </a:gradFill>
            <a:ln w="9525" cap="flat" cmpd="sng">
              <a:solidFill>
                <a:srgbClr val="E26677"/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2000" endA="300" endPos="35000" fadeDir="5400012" sy="-100000" algn="bl" rotWithShape="0"/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Shape 168"/>
          <p:cNvSpPr/>
          <p:nvPr/>
        </p:nvSpPr>
        <p:spPr>
          <a:xfrm>
            <a:off x="6444687" y="1214161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Aplicar o coração</a:t>
            </a:r>
            <a:endParaRPr lang="en" sz="12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444687" y="3604244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Confessar</a:t>
            </a:r>
            <a:endParaRPr lang="en" sz="12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248231" y="2438688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Apreciar</a:t>
            </a:r>
            <a:endParaRPr lang="en" sz="12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7599017" y="2438688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Reconhecer</a:t>
            </a:r>
            <a:endParaRPr lang="en" sz="9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929454" y="1928808"/>
            <a:ext cx="928694" cy="214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800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Aceitar</a:t>
            </a:r>
            <a:endParaRPr lang="en" sz="8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858016" y="2907718"/>
            <a:ext cx="856321" cy="164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Humilhar-se</a:t>
            </a:r>
            <a:endParaRPr lang="en" sz="10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6065516" y="1910680"/>
            <a:ext cx="693899" cy="1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Viver</a:t>
            </a:r>
            <a:endParaRPr lang="en" sz="10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929322" y="2907718"/>
            <a:ext cx="928694" cy="235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00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Compreender</a:t>
            </a:r>
            <a:endParaRPr lang="en" sz="9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6" name="Shape 176"/>
          <p:cNvGrpSpPr/>
          <p:nvPr/>
        </p:nvGrpSpPr>
        <p:grpSpPr>
          <a:xfrm rot="10800000" flipH="1">
            <a:off x="5935436" y="807988"/>
            <a:ext cx="921227" cy="337185"/>
            <a:chOff x="3567105" y="2981335"/>
            <a:chExt cx="3862588" cy="2157299"/>
          </a:xfrm>
        </p:grpSpPr>
        <p:cxnSp>
          <p:nvCxnSpPr>
            <p:cNvPr id="177" name="Shape 177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79" name="Shape 179"/>
          <p:cNvSpPr/>
          <p:nvPr/>
        </p:nvSpPr>
        <p:spPr>
          <a:xfrm>
            <a:off x="4714876" y="3665692"/>
            <a:ext cx="1071570" cy="46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Soberania de Deus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O tempo de Deus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80" name="Shape 180"/>
          <p:cNvGrpSpPr/>
          <p:nvPr/>
        </p:nvGrpSpPr>
        <p:grpSpPr>
          <a:xfrm rot="5400000" flipH="1">
            <a:off x="4901746" y="3008973"/>
            <a:ext cx="921227" cy="337185"/>
            <a:chOff x="3567105" y="2981335"/>
            <a:chExt cx="3862588" cy="2157299"/>
          </a:xfrm>
        </p:grpSpPr>
        <p:cxnSp>
          <p:nvCxnSpPr>
            <p:cNvPr id="181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83" name="Shape 183"/>
          <p:cNvSpPr/>
          <p:nvPr/>
        </p:nvSpPr>
        <p:spPr>
          <a:xfrm>
            <a:off x="7849439" y="4046692"/>
            <a:ext cx="884700" cy="46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Pecados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Limitações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Fraquezas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84" name="Shape 184"/>
          <p:cNvGrpSpPr/>
          <p:nvPr/>
        </p:nvGrpSpPr>
        <p:grpSpPr>
          <a:xfrm flipH="1">
            <a:off x="6906613" y="3947059"/>
            <a:ext cx="921227" cy="337185"/>
            <a:chOff x="3567105" y="2981335"/>
            <a:chExt cx="3862588" cy="2157299"/>
          </a:xfrm>
        </p:grpSpPr>
        <p:cxnSp>
          <p:nvCxnSpPr>
            <p:cNvPr id="185" name="Shape 185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Shape 186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Shape 187"/>
          <p:cNvSpPr/>
          <p:nvPr/>
        </p:nvSpPr>
        <p:spPr>
          <a:xfrm>
            <a:off x="8154239" y="795539"/>
            <a:ext cx="840000" cy="46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Exame de consciência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88" name="Shape 188"/>
          <p:cNvGrpSpPr/>
          <p:nvPr/>
        </p:nvGrpSpPr>
        <p:grpSpPr>
          <a:xfrm rot="-5400000" flipH="1">
            <a:off x="7852440" y="1730298"/>
            <a:ext cx="921227" cy="337185"/>
            <a:chOff x="3567105" y="2981335"/>
            <a:chExt cx="3862588" cy="2157299"/>
          </a:xfrm>
        </p:grpSpPr>
        <p:cxnSp>
          <p:nvCxnSpPr>
            <p:cNvPr id="189" name="Shape 189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Shape 190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91" name="Shape 191"/>
          <p:cNvSpPr/>
          <p:nvPr/>
        </p:nvSpPr>
        <p:spPr>
          <a:xfrm>
            <a:off x="4791062" y="582714"/>
            <a:ext cx="1122900" cy="46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Devoção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Compromisso 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800" dirty="0" smtClean="0">
                <a:latin typeface="Titillium Web"/>
                <a:ea typeface="Titillium Web"/>
                <a:cs typeface="Titillium Web"/>
                <a:sym typeface="Titillium Web"/>
              </a:rPr>
              <a:t>Força de Vontade </a:t>
            </a:r>
            <a:endParaRPr lang="en" sz="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</a:rPr>
              <a:t>Não temas </a:t>
            </a:r>
            <a:r>
              <a:rPr lang="en" sz="2400" dirty="0" smtClean="0">
                <a:solidFill>
                  <a:schemeClr val="bg1"/>
                </a:solidFill>
              </a:rPr>
              <a:t>(...)</a:t>
            </a:r>
            <a:r>
              <a:rPr lang="en" sz="2400" dirty="0" smtClean="0">
                <a:solidFill>
                  <a:schemeClr val="tx1"/>
                </a:solidFill>
              </a:rPr>
              <a:t> por que desde o primeiro dia em que aplicaste o teu coração a compreender e a humilhar-te perante o teu Deus, </a:t>
            </a:r>
            <a:r>
              <a:rPr lang="en" sz="2400" b="1" dirty="0" smtClean="0">
                <a:solidFill>
                  <a:schemeClr val="bg1"/>
                </a:solidFill>
              </a:rPr>
              <a:t>são ouvidas as tuas palavras</a:t>
            </a:r>
            <a:r>
              <a:rPr lang="en" sz="2400" dirty="0" smtClean="0">
                <a:solidFill>
                  <a:schemeClr val="tx1"/>
                </a:solidFill>
              </a:rPr>
              <a:t>; e eu vim por causa das tuas palavras</a:t>
            </a:r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 algn="r">
              <a:spcBef>
                <a:spcPts val="0"/>
              </a:spcBef>
              <a:buNone/>
            </a:pPr>
            <a:r>
              <a:rPr lang="en" dirty="0" smtClean="0"/>
              <a:t>Daniel 10:12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9"/>
          <p:cNvSpPr txBox="1">
            <a:spLocks/>
          </p:cNvSpPr>
          <p:nvPr/>
        </p:nvSpPr>
        <p:spPr>
          <a:xfrm>
            <a:off x="0" y="492124"/>
            <a:ext cx="1928794" cy="14366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tillium Web"/>
              <a:buNone/>
              <a:tabLst/>
              <a:defRPr/>
            </a:pPr>
            <a:r>
              <a:rPr kumimoji="0" lang="e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Qual é o impacto da oração?</a:t>
            </a:r>
            <a:endParaRPr kumimoji="0" lang="en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Shape 140"/>
          <p:cNvSpPr txBox="1">
            <a:spLocks/>
          </p:cNvSpPr>
          <p:nvPr/>
        </p:nvSpPr>
        <p:spPr>
          <a:xfrm>
            <a:off x="0" y="3311525"/>
            <a:ext cx="1928794" cy="1379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tillium Web"/>
              <a:buNone/>
              <a:tabLst/>
              <a:defRPr/>
            </a:pP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Mateus 7.7</a:t>
            </a:r>
            <a:endParaRPr kumimoji="0" lang="en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" name="Imagem 4" descr="porta_aber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685801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5245848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3.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nos filhos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TERCEIRO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Aprendendo por </a:t>
            </a:r>
            <a:r>
              <a:rPr lang="en" dirty="0" smtClean="0">
                <a:solidFill>
                  <a:srgbClr val="FF004E"/>
                </a:solidFill>
              </a:rPr>
              <a:t>TABELA</a:t>
            </a:r>
            <a:endParaRPr lang="en" dirty="0">
              <a:solidFill>
                <a:srgbClr val="FF004E"/>
              </a:solidFill>
            </a:endParaRPr>
          </a:p>
        </p:txBody>
      </p:sp>
      <p:graphicFrame>
        <p:nvGraphicFramePr>
          <p:cNvPr id="198" name="Shape 198"/>
          <p:cNvGraphicFramePr/>
          <p:nvPr/>
        </p:nvGraphicFramePr>
        <p:xfrm>
          <a:off x="967700" y="1564479"/>
          <a:ext cx="7533393" cy="1561378"/>
        </p:xfrm>
        <a:graphic>
          <a:graphicData uri="http://schemas.openxmlformats.org/drawingml/2006/table">
            <a:tbl>
              <a:tblPr>
                <a:noFill/>
                <a:tableStyleId>{D142A7D8-82E3-4EA4-938A-3F324DDD8C21}</a:tableStyleId>
              </a:tblPr>
              <a:tblGrid>
                <a:gridCol w="1076199"/>
                <a:gridCol w="1076199"/>
                <a:gridCol w="1076199"/>
                <a:gridCol w="1076199"/>
                <a:gridCol w="1076199"/>
                <a:gridCol w="1076199"/>
                <a:gridCol w="1076199"/>
              </a:tblGrid>
              <a:tr h="75366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pt-BR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MENTIR</a:t>
                      </a:r>
                      <a:endParaRPr sz="11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DIZER</a:t>
                      </a:r>
                      <a:r>
                        <a:rPr lang="en" sz="1100" b="1" baseline="0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SEMPRE SIM</a:t>
                      </a:r>
                      <a:endParaRPr lang="en" sz="11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NÃO ROTULAR</a:t>
                      </a:r>
                      <a:endParaRPr lang="en" sz="11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COMPARAR</a:t>
                      </a:r>
                      <a:endParaRPr lang="en" sz="11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ELOGIAR UM FEITO</a:t>
                      </a:r>
                      <a:endParaRPr lang="en" sz="11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NÃO</a:t>
                      </a:r>
                      <a:r>
                        <a:rPr lang="en" sz="1100" b="1" baseline="0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CULPAR</a:t>
                      </a:r>
                      <a:endParaRPr lang="en" sz="11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DIZER</a:t>
                      </a:r>
                      <a:r>
                        <a:rPr lang="en" sz="1100" b="1" baseline="0" dirty="0" smtClean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SOMENTE: POR QUE SIM, POR QUE NÃO</a:t>
                      </a:r>
                      <a:endParaRPr lang="en" sz="11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68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endParaRPr lang="en" sz="110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000" b="1" dirty="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000" b="1" dirty="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000" b="1" dirty="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000" b="1" dirty="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000" b="1" dirty="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000" b="1" dirty="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547"/>
          <p:cNvSpPr/>
          <p:nvPr/>
        </p:nvSpPr>
        <p:spPr>
          <a:xfrm>
            <a:off x="3500430" y="2500312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92D050"/>
          </a:solidFill>
          <a:ln w="28575" cap="rnd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549"/>
          <p:cNvSpPr/>
          <p:nvPr/>
        </p:nvSpPr>
        <p:spPr>
          <a:xfrm>
            <a:off x="1285852" y="2500312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FF00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549"/>
          <p:cNvSpPr/>
          <p:nvPr/>
        </p:nvSpPr>
        <p:spPr>
          <a:xfrm>
            <a:off x="2428860" y="2500312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FF00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549"/>
          <p:cNvSpPr/>
          <p:nvPr/>
        </p:nvSpPr>
        <p:spPr>
          <a:xfrm>
            <a:off x="4572000" y="2500312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rgbClr val="FF00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547"/>
          <p:cNvSpPr/>
          <p:nvPr/>
        </p:nvSpPr>
        <p:spPr>
          <a:xfrm>
            <a:off x="5643570" y="2500312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92D050"/>
          </a:solidFill>
          <a:ln w="28575" cap="rnd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547"/>
          <p:cNvSpPr/>
          <p:nvPr/>
        </p:nvSpPr>
        <p:spPr>
          <a:xfrm>
            <a:off x="6715140" y="2500312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92D050"/>
          </a:solidFill>
          <a:ln w="28575" cap="rnd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549"/>
          <p:cNvSpPr/>
          <p:nvPr/>
        </p:nvSpPr>
        <p:spPr>
          <a:xfrm>
            <a:off x="7786710" y="2500312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rgbClr val="FF00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" name="Shape 180"/>
          <p:cNvGrpSpPr/>
          <p:nvPr/>
        </p:nvGrpSpPr>
        <p:grpSpPr>
          <a:xfrm rot="5400000" flipH="1">
            <a:off x="561469" y="3439008"/>
            <a:ext cx="785818" cy="337185"/>
            <a:chOff x="3567105" y="2981335"/>
            <a:chExt cx="3862588" cy="2157299"/>
          </a:xfrm>
        </p:grpSpPr>
        <p:cxnSp>
          <p:nvCxnSpPr>
            <p:cNvPr id="13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CaixaDeTexto 14"/>
          <p:cNvSpPr txBox="1"/>
          <p:nvPr/>
        </p:nvSpPr>
        <p:spPr>
          <a:xfrm>
            <a:off x="142844" y="3929072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Lembre-se, os pais são seus modelos, então eles aprenderão a mentir de vez em quando se você o fizer. O mesmo vale para o tradicional "fala que eu não estou".</a:t>
            </a:r>
            <a:endParaRPr lang="pt-BR" sz="800" dirty="0"/>
          </a:p>
        </p:txBody>
      </p:sp>
      <p:grpSp>
        <p:nvGrpSpPr>
          <p:cNvPr id="16" name="Shape 180"/>
          <p:cNvGrpSpPr/>
          <p:nvPr/>
        </p:nvGrpSpPr>
        <p:grpSpPr>
          <a:xfrm rot="5400000" flipH="1">
            <a:off x="1990229" y="3367570"/>
            <a:ext cx="785818" cy="337185"/>
            <a:chOff x="3567105" y="2981335"/>
            <a:chExt cx="3862588" cy="2157299"/>
          </a:xfrm>
        </p:grpSpPr>
        <p:cxnSp>
          <p:nvCxnSpPr>
            <p:cNvPr id="17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CaixaDeTexto 18"/>
          <p:cNvSpPr txBox="1"/>
          <p:nvPr/>
        </p:nvSpPr>
        <p:spPr>
          <a:xfrm>
            <a:off x="1500166" y="3929072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Amor não é medido através do excesso de concessões. Muito pelo contrário. A criança precisa de limites para sentir o amor e a atenção dos pais.</a:t>
            </a:r>
            <a:endParaRPr lang="pt-BR" sz="800" dirty="0"/>
          </a:p>
        </p:txBody>
      </p:sp>
      <p:grpSp>
        <p:nvGrpSpPr>
          <p:cNvPr id="23" name="Shape 180"/>
          <p:cNvGrpSpPr/>
          <p:nvPr/>
        </p:nvGrpSpPr>
        <p:grpSpPr>
          <a:xfrm rot="5400000" flipH="1">
            <a:off x="4490559" y="3367570"/>
            <a:ext cx="785818" cy="337185"/>
            <a:chOff x="3567105" y="2981335"/>
            <a:chExt cx="3862588" cy="2157299"/>
          </a:xfrm>
        </p:grpSpPr>
        <p:cxnSp>
          <p:nvCxnSpPr>
            <p:cNvPr id="24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Shape 180"/>
          <p:cNvGrpSpPr/>
          <p:nvPr/>
        </p:nvGrpSpPr>
        <p:grpSpPr>
          <a:xfrm rot="5400000" flipH="1">
            <a:off x="5490691" y="3296132"/>
            <a:ext cx="642942" cy="337185"/>
            <a:chOff x="3567105" y="2981335"/>
            <a:chExt cx="3862588" cy="2157299"/>
          </a:xfrm>
        </p:grpSpPr>
        <p:cxnSp>
          <p:nvCxnSpPr>
            <p:cNvPr id="27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" name="Shape 180"/>
          <p:cNvGrpSpPr/>
          <p:nvPr/>
        </p:nvGrpSpPr>
        <p:grpSpPr>
          <a:xfrm rot="5400000" flipH="1">
            <a:off x="6705137" y="3296132"/>
            <a:ext cx="642942" cy="337185"/>
            <a:chOff x="3567105" y="2981335"/>
            <a:chExt cx="3862588" cy="2157299"/>
          </a:xfrm>
        </p:grpSpPr>
        <p:cxnSp>
          <p:nvCxnSpPr>
            <p:cNvPr id="30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" name="Shape 180"/>
          <p:cNvGrpSpPr/>
          <p:nvPr/>
        </p:nvGrpSpPr>
        <p:grpSpPr>
          <a:xfrm rot="5400000" flipH="1">
            <a:off x="8026740" y="3188975"/>
            <a:ext cx="428628" cy="337185"/>
            <a:chOff x="3567105" y="2981335"/>
            <a:chExt cx="3862588" cy="2157299"/>
          </a:xfrm>
        </p:grpSpPr>
        <p:cxnSp>
          <p:nvCxnSpPr>
            <p:cNvPr id="33" name="Shape 181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4" name="Shape 182"/>
            <p:cNvCxnSpPr/>
            <p:nvPr/>
          </p:nvCxnSpPr>
          <p:spPr>
            <a:xfrm rot="10800000" flipH="1">
              <a:off x="5348294" y="2981335"/>
              <a:ext cx="2081399" cy="2155799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CaixaDeTexto 34"/>
          <p:cNvSpPr txBox="1"/>
          <p:nvPr/>
        </p:nvSpPr>
        <p:spPr>
          <a:xfrm>
            <a:off x="2786050" y="3450729"/>
            <a:ext cx="13573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Já experimentou deixar uma esponja dentro de um recipiente com líquido? Da mesma forma as crianças absorvem tudo. Ela vai crescer acreditando que é burra, chata, gorda, magrela, feia... Ninguém deve ser levado a acreditar que é assim e sempre será, que não há como mudar...</a:t>
            </a:r>
            <a:endParaRPr lang="pt-BR" sz="8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143372" y="3943171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Seu filho já se esforça muito para ter um pouco da sua atenção diariamente. E quando há comparações o resultado será baixa </a:t>
            </a:r>
            <a:r>
              <a:rPr lang="pt-BR" sz="800" dirty="0" err="1" smtClean="0"/>
              <a:t>autoestima</a:t>
            </a:r>
            <a:r>
              <a:rPr lang="pt-BR" sz="800" dirty="0" smtClean="0"/>
              <a:t> e rebeldia.</a:t>
            </a:r>
            <a:endParaRPr lang="pt-BR" sz="8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286380" y="3786196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Por pior que seja o desenho, por mais engraçado que seja uma mão de bolinha com 4 ou 5 </a:t>
            </a:r>
            <a:r>
              <a:rPr lang="pt-BR" sz="800" dirty="0" err="1" smtClean="0"/>
              <a:t>risquinhos</a:t>
            </a:r>
            <a:r>
              <a:rPr lang="pt-BR" sz="800" dirty="0" smtClean="0"/>
              <a:t>, elogie sua disposição, criatividade, </a:t>
            </a:r>
            <a:r>
              <a:rPr lang="pt-BR" sz="800" b="1" dirty="0" smtClean="0"/>
              <a:t>incentive!</a:t>
            </a:r>
            <a:endParaRPr lang="pt-BR" sz="8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643702" y="378619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A vida de mãe ou pai não é perfeita e muitas vezes estamos tão estressados que acabamos passando o sentimento de culpa.</a:t>
            </a:r>
            <a:endParaRPr lang="pt-BR" sz="8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7786710" y="3571882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Não diga simplesmente “porque sim” ou “porque não”. Os porquês são fundamentais para que ela compreenda a si mesma, aos outros e a realidade em que está inserida.</a:t>
            </a:r>
            <a:endParaRPr lang="pt-BR" sz="800" dirty="0"/>
          </a:p>
        </p:txBody>
      </p:sp>
      <p:cxnSp>
        <p:nvCxnSpPr>
          <p:cNvPr id="41" name="Conector reto 40"/>
          <p:cNvCxnSpPr/>
          <p:nvPr/>
        </p:nvCxnSpPr>
        <p:spPr>
          <a:xfrm rot="5400000">
            <a:off x="3286910" y="3285336"/>
            <a:ext cx="285752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9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 idx="4294967295"/>
          </p:nvPr>
        </p:nvSpPr>
        <p:spPr>
          <a:xfrm>
            <a:off x="0" y="1354138"/>
            <a:ext cx="77724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solidFill>
                  <a:srgbClr val="FFFFFF"/>
                </a:solidFill>
              </a:rPr>
              <a:t>EDUQUE</a:t>
            </a:r>
            <a:endParaRPr lang="en" sz="9600" dirty="0">
              <a:solidFill>
                <a:srgbClr val="FFFFFF"/>
              </a:solidFill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4294967295"/>
          </p:nvPr>
        </p:nvSpPr>
        <p:spPr>
          <a:xfrm>
            <a:off x="0" y="2687638"/>
            <a:ext cx="7772400" cy="1027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a criança no caminho em que deve andar;  e até quando envelhecer não se desviará dele.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pt-BR" dirty="0" smtClean="0"/>
              <a:t>Provérbios 22.6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anner-f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15238" cy="51435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 idx="4294967295"/>
          </p:nvPr>
        </p:nvSpPr>
        <p:spPr>
          <a:xfrm>
            <a:off x="0" y="190500"/>
            <a:ext cx="7772400" cy="895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004E"/>
                </a:solidFill>
              </a:rPr>
              <a:t>Amor</a:t>
            </a:r>
            <a:endParaRPr lang="en" sz="7200" dirty="0">
              <a:solidFill>
                <a:srgbClr val="FF004E"/>
              </a:solidFill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4294967295"/>
          </p:nvPr>
        </p:nvSpPr>
        <p:spPr>
          <a:xfrm>
            <a:off x="0" y="1030288"/>
            <a:ext cx="7772400" cy="463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t-BR" sz="2400" dirty="0" smtClean="0"/>
              <a:t>é o elo perfeito.  Ouça.</a:t>
            </a:r>
            <a:endParaRPr lang="en" sz="2400" dirty="0"/>
          </a:p>
        </p:txBody>
      </p:sp>
      <p:sp>
        <p:nvSpPr>
          <p:cNvPr id="224" name="Shape 224"/>
          <p:cNvSpPr txBox="1">
            <a:spLocks noGrp="1"/>
          </p:cNvSpPr>
          <p:nvPr>
            <p:ph type="ctrTitle" idx="4294967295"/>
          </p:nvPr>
        </p:nvSpPr>
        <p:spPr>
          <a:xfrm>
            <a:off x="0" y="3276600"/>
            <a:ext cx="7772400" cy="895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004E"/>
                </a:solidFill>
              </a:rPr>
              <a:t>Interação</a:t>
            </a:r>
            <a:endParaRPr lang="en" sz="7200" dirty="0">
              <a:solidFill>
                <a:srgbClr val="FF004E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ubTitle" idx="4294967295"/>
          </p:nvPr>
        </p:nvSpPr>
        <p:spPr>
          <a:xfrm>
            <a:off x="0" y="4286262"/>
            <a:ext cx="7772400" cy="463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/>
              <a:t>Brinque. Passeie. Participe. Ouça.</a:t>
            </a:r>
            <a:endParaRPr lang="en" sz="2400" dirty="0"/>
          </a:p>
        </p:txBody>
      </p:sp>
      <p:sp>
        <p:nvSpPr>
          <p:cNvPr id="226" name="Shape 226"/>
          <p:cNvSpPr txBox="1">
            <a:spLocks noGrp="1"/>
          </p:cNvSpPr>
          <p:nvPr>
            <p:ph type="ctrTitle" idx="4294967295"/>
          </p:nvPr>
        </p:nvSpPr>
        <p:spPr>
          <a:xfrm>
            <a:off x="0" y="1733550"/>
            <a:ext cx="7772400" cy="895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004E"/>
                </a:solidFill>
              </a:rPr>
              <a:t>Carinho</a:t>
            </a:r>
            <a:endParaRPr lang="en" sz="4800" dirty="0">
              <a:solidFill>
                <a:srgbClr val="FF004E"/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0" y="2573338"/>
            <a:ext cx="7772400" cy="463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/>
              <a:t>Abrace. Beije. Toque. Transfira afeto e calor humano. Ouça.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3584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Queremos saber mais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000000"/>
                </a:solidFill>
              </a:rPr>
              <a:t>DOS FILHOS</a:t>
            </a:r>
            <a:endParaRPr lang="en" dirty="0">
              <a:solidFill>
                <a:srgbClr val="000000"/>
              </a:solidFill>
            </a:endParaRPr>
          </a:p>
        </p:txBody>
      </p:sp>
      <p:cxnSp>
        <p:nvCxnSpPr>
          <p:cNvPr id="233" name="Shape 233"/>
          <p:cNvCxnSpPr/>
          <p:nvPr/>
        </p:nvCxnSpPr>
        <p:spPr>
          <a:xfrm>
            <a:off x="12175" y="2556750"/>
            <a:ext cx="913049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4" name="Shape 234"/>
          <p:cNvSpPr/>
          <p:nvPr/>
        </p:nvSpPr>
        <p:spPr>
          <a:xfrm>
            <a:off x="95565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91110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86655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861200" y="2677825"/>
            <a:ext cx="1180799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834900" y="2677825"/>
            <a:ext cx="1808670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características físicas e de personalidade</a:t>
            </a: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6790350" y="2677825"/>
            <a:ext cx="1074000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" name="Shape 238"/>
          <p:cNvSpPr txBox="1"/>
          <p:nvPr/>
        </p:nvSpPr>
        <p:spPr>
          <a:xfrm>
            <a:off x="6858016" y="2643188"/>
            <a:ext cx="1808670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</a:t>
            </a:r>
            <a:r>
              <a:rPr lang="en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otivo de oração</a:t>
            </a: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5245848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4.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a ação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QUARTO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4084765" cy="1006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OR</a:t>
            </a:r>
            <a:r>
              <a:rPr lang="en" dirty="0" smtClean="0">
                <a:solidFill>
                  <a:srgbClr val="FF004E"/>
                </a:solidFill>
              </a:rPr>
              <a:t>AÇÃO </a:t>
            </a:r>
            <a:br>
              <a:rPr lang="en" dirty="0" smtClean="0">
                <a:solidFill>
                  <a:srgbClr val="FF004E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TEM PODER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778148" y="1859675"/>
            <a:ext cx="2337600" cy="233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 dirty="0" smtClean="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lang="en" sz="9600" b="1" dirty="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781325" y="1859675"/>
            <a:ext cx="2337600" cy="2337600"/>
          </a:xfrm>
          <a:prstGeom prst="ellipse">
            <a:avLst/>
          </a:prstGeom>
          <a:solidFill>
            <a:schemeClr val="accent5">
              <a:lumMod val="75000"/>
              <a:alpha val="8192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ora</a:t>
            </a:r>
            <a:endParaRPr lang="en" sz="72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774971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ação</a:t>
            </a:r>
            <a:endParaRPr lang="en" sz="4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REVER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FF004E"/>
                </a:solidFill>
              </a:rPr>
              <a:t>alguns</a:t>
            </a:r>
            <a:r>
              <a:rPr lang="en" dirty="0" smtClean="0">
                <a:solidFill>
                  <a:srgbClr val="FF004E"/>
                </a:solidFill>
              </a:rPr>
              <a:t> conceitos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44425" y="1619250"/>
            <a:ext cx="2017500" cy="14525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ações</a:t>
            </a:r>
            <a:endParaRPr lang="en" b="1" dirty="0"/>
          </a:p>
          <a:p>
            <a:pPr lvl="0">
              <a:buNone/>
            </a:pPr>
            <a:r>
              <a:rPr lang="pt-BR" sz="1200" dirty="0" smtClean="0"/>
              <a:t>Nossas orações são importantes, o Senhor está com as mãos estendidas para nos ajudar com os ouvidos atentos, mas temos que fazer a nossa parte.</a:t>
            </a:r>
            <a:endParaRPr lang="en" sz="1200" dirty="0"/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844425" y="3124200"/>
            <a:ext cx="2017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resultados</a:t>
            </a:r>
            <a:endParaRPr lang="en" b="1" dirty="0"/>
          </a:p>
          <a:p>
            <a:pPr lvl="0">
              <a:buNone/>
            </a:pPr>
            <a:r>
              <a:rPr lang="pt-BR" sz="1200" dirty="0" smtClean="0"/>
              <a:t>A palavra de Deus tem poder, quando a praticamos vemos os resultados e nossos filhos aprenderão e saberão quem é o Senhor.</a:t>
            </a:r>
            <a:endParaRPr lang="en" sz="1200" dirty="0"/>
          </a:p>
        </p:txBody>
      </p:sp>
      <p:pic>
        <p:nvPicPr>
          <p:cNvPr id="8" name="Imagem 7" descr="amenza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37980"/>
            <a:ext cx="3463495" cy="4705520"/>
          </a:xfrm>
          <a:prstGeom prst="rect">
            <a:avLst/>
          </a:prstGeom>
        </p:spPr>
      </p:pic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3286116" y="1571618"/>
            <a:ext cx="2017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exemplos</a:t>
            </a:r>
            <a:endParaRPr lang="en" b="1" dirty="0"/>
          </a:p>
          <a:p>
            <a:pPr lvl="0">
              <a:buNone/>
            </a:pPr>
            <a:r>
              <a:rPr lang="pt-BR" sz="1200" dirty="0" smtClean="0"/>
              <a:t>Seus filhos ouvirão e verão aquilo que você acredita, a verdade que você vive.</a:t>
            </a:r>
            <a:endParaRPr lang="en" sz="1200" dirty="0"/>
          </a:p>
        </p:txBody>
      </p:sp>
      <p:sp>
        <p:nvSpPr>
          <p:cNvPr id="250" name="Shape 250"/>
          <p:cNvSpPr txBox="1">
            <a:spLocks noGrp="1"/>
          </p:cNvSpPr>
          <p:nvPr>
            <p:ph type="body" idx="4294967295"/>
          </p:nvPr>
        </p:nvSpPr>
        <p:spPr>
          <a:xfrm>
            <a:off x="7126288" y="3124200"/>
            <a:ext cx="2017712" cy="17335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Isaías 11.2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pt-BR" sz="1200" i="1" dirty="0" smtClean="0"/>
              <a:t>“E repousará sobre ele o Espírito do Senhor, o espírito de sabedoria e de entendimento, o espírito de conselho e de fortaleza, o espírito de conhecimento e de temor do Senhor</a:t>
            </a:r>
            <a:r>
              <a:rPr lang="pt-BR" sz="1200" dirty="0" smtClean="0"/>
              <a:t>”</a:t>
            </a:r>
            <a:endParaRPr sz="1200"/>
          </a:p>
        </p:txBody>
      </p:sp>
      <p:sp>
        <p:nvSpPr>
          <p:cNvPr id="247" name="Shape 247"/>
          <p:cNvSpPr txBox="1">
            <a:spLocks noGrp="1"/>
          </p:cNvSpPr>
          <p:nvPr>
            <p:ph type="body" idx="4294967295"/>
          </p:nvPr>
        </p:nvSpPr>
        <p:spPr>
          <a:xfrm>
            <a:off x="7126288" y="1619250"/>
            <a:ext cx="2017712" cy="15240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Salmo 71.18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pt-BR" sz="1200" i="1" dirty="0" smtClean="0"/>
              <a:t>“Agora que estou velho, de cabelos brancos, não me abandones, ó Deus, para que eu possa falar da tua força aos nossos filhos, e do teu poder às futuras gerações”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5245848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5.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a obediência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QUINTO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33300" y="4572014"/>
            <a:ext cx="8082104" cy="5714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1100" dirty="0" smtClean="0">
                <a:solidFill>
                  <a:srgbClr val="000000"/>
                </a:solidFill>
              </a:rPr>
              <a:t>Disponível em: </a:t>
            </a:r>
            <a:r>
              <a:rPr lang="pt-BR" sz="1100" kern="1200" dirty="0" smtClean="0">
                <a:solidFill>
                  <a:schemeClr val="tx1"/>
                </a:solidFill>
                <a:hlinkClick r:id="rId3"/>
              </a:rPr>
              <a:t>http://www.avozdocidadao.com.br/agentesdecidadania/obediencia-as-leis-no-brasil-ainda-exige-uma-justificativa</a:t>
            </a:r>
            <a:endParaRPr lang="en" sz="1100" u="sng" dirty="0">
              <a:solidFill>
                <a:srgbClr val="000000"/>
              </a:solidFill>
              <a:hlinkClick r:id="rId4"/>
            </a:endParaRPr>
          </a:p>
        </p:txBody>
      </p:sp>
      <p:pic>
        <p:nvPicPr>
          <p:cNvPr id="4" name="Imagem 3" descr="ipclbrasil_grafico_1_indicador_de_legitimidade_aceitacao_das_le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12" y="432055"/>
            <a:ext cx="7777550" cy="363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Obedecer é sempre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melhor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4294967295"/>
          </p:nvPr>
        </p:nvSpPr>
        <p:spPr>
          <a:xfrm>
            <a:off x="0" y="1436688"/>
            <a:ext cx="2984500" cy="3489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i="1" kern="1200" dirty="0" smtClean="0">
                <a:solidFill>
                  <a:schemeClr val="bg1"/>
                </a:solidFill>
              </a:rPr>
              <a:t>“Acaso tem o Senhor tanto prazer em holocaustos e em sacrifícios quanto em que se obedeça à sua palavra? A obediência é melhor do que o sacrifício, e a submissão é melhor do que a gordura de carneiros“</a:t>
            </a:r>
            <a:r>
              <a:rPr lang="pt-BR" b="1" kern="1200" dirty="0" smtClean="0">
                <a:solidFill>
                  <a:schemeClr val="bg1"/>
                </a:solidFill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endParaRPr lang="pt-BR" kern="12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 kern="1200" dirty="0" smtClean="0">
                <a:solidFill>
                  <a:schemeClr val="tx1"/>
                </a:solidFill>
              </a:rPr>
              <a:t>(1 Samuel 15:22)</a:t>
            </a:r>
            <a:endParaRPr lang="en" dirty="0"/>
          </a:p>
        </p:txBody>
      </p:sp>
      <p:pic>
        <p:nvPicPr>
          <p:cNvPr id="6" name="Imagem 5" descr="Obedeça-às-minhas-palavr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04" y="1285866"/>
            <a:ext cx="4456986" cy="295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 idx="4294967295"/>
          </p:nvPr>
        </p:nvSpPr>
        <p:spPr>
          <a:xfrm>
            <a:off x="0" y="1354138"/>
            <a:ext cx="77724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solidFill>
                  <a:srgbClr val="FFFFFF"/>
                </a:solidFill>
              </a:rPr>
              <a:t>Obedecer</a:t>
            </a:r>
            <a:endParaRPr lang="en" sz="9600" dirty="0">
              <a:solidFill>
                <a:srgbClr val="FFFFFF"/>
              </a:solidFill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4294967295"/>
          </p:nvPr>
        </p:nvSpPr>
        <p:spPr>
          <a:xfrm>
            <a:off x="0" y="2687638"/>
            <a:ext cx="7772400" cy="1027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e sermos fieis a Deus para que, através das nossas orações, nossos filhos sejam abençoados.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5245848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6.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a promessa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SEXTO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8_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3786181" cy="3950770"/>
          </a:xfrm>
          <a:prstGeom prst="rect">
            <a:avLst/>
          </a:prstGeom>
        </p:spPr>
      </p:pic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0" y="1357313"/>
            <a:ext cx="91440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 dirty="0" smtClean="0">
                <a:solidFill>
                  <a:srgbClr val="FFFFFF"/>
                </a:solidFill>
              </a:rPr>
              <a:t>Sejam Bem-Vindas</a:t>
            </a:r>
            <a:r>
              <a:rPr lang="en" sz="8900" dirty="0" smtClean="0">
                <a:solidFill>
                  <a:srgbClr val="FFFFFF"/>
                </a:solidFill>
              </a:rPr>
              <a:t>!</a:t>
            </a:r>
            <a:endParaRPr lang="en" sz="8900" dirty="0">
              <a:solidFill>
                <a:srgbClr val="FFFFFF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4294967295"/>
          </p:nvPr>
        </p:nvSpPr>
        <p:spPr>
          <a:xfrm>
            <a:off x="0" y="2898775"/>
            <a:ext cx="4000496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000000"/>
                </a:solidFill>
              </a:rPr>
              <a:t>Campanha </a:t>
            </a:r>
            <a:endParaRPr lang="en" sz="3600" dirty="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dirty="0" smtClean="0">
                <a:solidFill>
                  <a:srgbClr val="000000"/>
                </a:solidFill>
              </a:rPr>
              <a:t> “Chamadas para orar”</a:t>
            </a:r>
            <a:endParaRPr lang="e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FF004E"/>
                </a:solidFill>
              </a:rPr>
              <a:t>A promessa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Trazer à memória as promessas de Deus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Trazer à memória a fidelidade de Deus para cumpri-las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Trazer à memória aquilo de nos dá esperança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algn="r">
              <a:buNone/>
            </a:pPr>
            <a:r>
              <a:rPr lang="pt-BR" b="1" dirty="0" smtClean="0"/>
              <a:t>Apeguemo-nos com firmeza à esperança que professamos, pois aquele que prometeu é fiel”. </a:t>
            </a:r>
          </a:p>
          <a:p>
            <a:pPr algn="r">
              <a:buNone/>
            </a:pPr>
            <a:r>
              <a:rPr lang="pt-BR" b="1" dirty="0" smtClean="0"/>
              <a:t>(Hebreus 10.23)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De geração em</a:t>
            </a:r>
            <a:endParaRPr lang="en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geração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4294967295"/>
          </p:nvPr>
        </p:nvSpPr>
        <p:spPr>
          <a:xfrm>
            <a:off x="0" y="1436688"/>
            <a:ext cx="2984500" cy="3489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A sua semente será poderosa na terra; a geração dos retos será abençoada”. (Salmos 112.1,2)</a:t>
            </a:r>
            <a:endParaRPr lang="pt-BR" dirty="0"/>
          </a:p>
        </p:txBody>
      </p:sp>
      <p:pic>
        <p:nvPicPr>
          <p:cNvPr id="6" name="Imagem 5" descr="ev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000114"/>
            <a:ext cx="5166846" cy="322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6031666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7.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a continuidade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SÉTIMO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3584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Quando orar por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000000"/>
                </a:solidFill>
              </a:rPr>
              <a:t>NOSSOS FILHOS?</a:t>
            </a:r>
            <a:endParaRPr lang="en" dirty="0">
              <a:solidFill>
                <a:srgbClr val="000000"/>
              </a:solidFill>
            </a:endParaRPr>
          </a:p>
        </p:txBody>
      </p:sp>
      <p:cxnSp>
        <p:nvCxnSpPr>
          <p:cNvPr id="233" name="Shape 233"/>
          <p:cNvCxnSpPr/>
          <p:nvPr/>
        </p:nvCxnSpPr>
        <p:spPr>
          <a:xfrm>
            <a:off x="12175" y="2556750"/>
            <a:ext cx="913049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4" name="Shape 234"/>
          <p:cNvSpPr/>
          <p:nvPr/>
        </p:nvSpPr>
        <p:spPr>
          <a:xfrm>
            <a:off x="95565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91110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86655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861200" y="2677825"/>
            <a:ext cx="1180799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sempre</a:t>
            </a: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834900" y="2677825"/>
            <a:ext cx="1808670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sempre</a:t>
            </a: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6790350" y="2677825"/>
            <a:ext cx="1074000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" name="Shape 238"/>
          <p:cNvSpPr txBox="1"/>
          <p:nvPr/>
        </p:nvSpPr>
        <p:spPr>
          <a:xfrm>
            <a:off x="6858016" y="2643188"/>
            <a:ext cx="1808670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sempre</a:t>
            </a:r>
            <a:endParaRPr lang="en" sz="1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71934" y="385763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i="1" dirty="0" smtClean="0">
                <a:solidFill>
                  <a:schemeClr val="tx1"/>
                </a:solidFill>
                <a:latin typeface="Titillium Web" charset="0"/>
              </a:rPr>
              <a:t>Assim, nós mães, devemos levar nossos filhos a Deus e sermos as intercessoras em favor deles.</a:t>
            </a:r>
            <a:endParaRPr lang="pt-BR" sz="1800" i="1" dirty="0">
              <a:solidFill>
                <a:schemeClr val="tx1"/>
              </a:solidFill>
              <a:latin typeface="Titillium We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É apenas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FF004E"/>
                </a:solidFill>
              </a:rPr>
              <a:t>o começo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7224" y="1357304"/>
            <a:ext cx="2017500" cy="16430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Agradecimentos</a:t>
            </a:r>
            <a:endParaRPr lang="en" b="1" dirty="0"/>
          </a:p>
          <a:p>
            <a:pPr lvl="0">
              <a:buNone/>
            </a:pPr>
            <a:r>
              <a:rPr lang="pt-BR" sz="1200" dirty="0" smtClean="0"/>
              <a:t>A Deus pelo privilégio de sermos chamadas “suas filhas”. Agradecemos pelo sacrifício de Cristo. Agradecemos pela doce presença do  Espírito Santo.</a:t>
            </a:r>
            <a:endParaRPr lang="en" sz="1200" dirty="0"/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214282" y="2857502"/>
            <a:ext cx="2017500" cy="18764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E agradecemos</a:t>
            </a:r>
            <a:endParaRPr lang="en" b="1" dirty="0"/>
          </a:p>
          <a:p>
            <a:pPr lvl="0">
              <a:buNone/>
            </a:pPr>
            <a:r>
              <a:rPr lang="pt-BR" sz="1200" dirty="0" smtClean="0"/>
              <a:t>a participação, esforço e dedicação de cada mãe, cada mulher, que se dispôs nesta Campanha. Cremos que os resultados das orações serão   imensuráveis e inefáveis, pois vêm do mover de Deus.</a:t>
            </a:r>
            <a:endParaRPr lang="en" sz="1200" dirty="0"/>
          </a:p>
        </p:txBody>
      </p:sp>
      <p:pic>
        <p:nvPicPr>
          <p:cNvPr id="12" name="Imagem 11" descr="capas_face-21-1024x1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5143500" cy="5143500"/>
          </a:xfrm>
          <a:prstGeom prst="rect">
            <a:avLst/>
          </a:prstGeom>
        </p:spPr>
      </p:pic>
      <p:sp>
        <p:nvSpPr>
          <p:cNvPr id="6" name="Shape 248"/>
          <p:cNvSpPr txBox="1">
            <a:spLocks noGrp="1"/>
          </p:cNvSpPr>
          <p:nvPr>
            <p:ph type="body" idx="2"/>
          </p:nvPr>
        </p:nvSpPr>
        <p:spPr>
          <a:xfrm>
            <a:off x="2357422" y="2928940"/>
            <a:ext cx="3571900" cy="18764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Material de Apoio</a:t>
            </a:r>
          </a:p>
          <a:p>
            <a:pPr>
              <a:buNone/>
            </a:pPr>
            <a:r>
              <a:rPr lang="pt-BR" sz="1200" dirty="0" smtClean="0"/>
              <a:t>Débora </a:t>
            </a:r>
            <a:r>
              <a:rPr lang="pt-BR" sz="1200" dirty="0" err="1" smtClean="0"/>
              <a:t>Iarrocheski</a:t>
            </a:r>
            <a:r>
              <a:rPr lang="pt-BR" sz="1200" dirty="0" smtClean="0"/>
              <a:t> Ferreira  Padilha                        </a:t>
            </a:r>
          </a:p>
          <a:p>
            <a:pPr>
              <a:buNone/>
            </a:pPr>
            <a:r>
              <a:rPr lang="pt-BR" sz="1200" dirty="0" smtClean="0"/>
              <a:t>Pastor Patrick Ferreira Padilha</a:t>
            </a:r>
          </a:p>
          <a:p>
            <a:pPr>
              <a:buNone/>
            </a:pPr>
            <a:endParaRPr lang="pt-BR" sz="1200" dirty="0" smtClean="0"/>
          </a:p>
          <a:p>
            <a:pPr lvl="0">
              <a:buNone/>
            </a:pPr>
            <a:r>
              <a:rPr lang="en" sz="1200" b="1" dirty="0" smtClean="0"/>
              <a:t>Colaboradora </a:t>
            </a:r>
          </a:p>
          <a:p>
            <a:pPr lvl="0">
              <a:buNone/>
            </a:pPr>
            <a:r>
              <a:rPr lang="en" sz="1200" dirty="0" smtClean="0"/>
              <a:t>Heloise Lemos</a:t>
            </a:r>
          </a:p>
          <a:p>
            <a:pPr>
              <a:buNone/>
            </a:pPr>
            <a:endParaRPr lang="pt-BR" sz="1200" dirty="0" smtClean="0"/>
          </a:p>
          <a:p>
            <a:pPr lvl="0" rtl="0">
              <a:spcBef>
                <a:spcPts val="0"/>
              </a:spcBef>
              <a:buNone/>
            </a:pPr>
            <a:endParaRPr lang="en" sz="1200" dirty="0" smtClean="0"/>
          </a:p>
          <a:p>
            <a:pPr lvl="0" rtl="0">
              <a:spcBef>
                <a:spcPts val="0"/>
              </a:spcBef>
              <a:buNone/>
            </a:pPr>
            <a:endParaRPr lang="en" sz="1200" dirty="0" smtClean="0"/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ctrTitle" idx="4294967295"/>
          </p:nvPr>
        </p:nvSpPr>
        <p:spPr>
          <a:xfrm>
            <a:off x="2071671" y="1357313"/>
            <a:ext cx="707233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FFFFFF"/>
                </a:solidFill>
              </a:rPr>
              <a:t>Deus as </a:t>
            </a:r>
            <a:r>
              <a:rPr lang="en" sz="9600" dirty="0" smtClean="0">
                <a:solidFill>
                  <a:srgbClr val="FFFFFF"/>
                </a:solidFill>
              </a:rPr>
              <a:t>abençoe!!</a:t>
            </a:r>
            <a:endParaRPr lang="en" sz="9600" dirty="0">
              <a:solidFill>
                <a:srgbClr val="FFFFFF"/>
              </a:solidFill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ubTitle" idx="4294967295"/>
          </p:nvPr>
        </p:nvSpPr>
        <p:spPr>
          <a:xfrm>
            <a:off x="4513263" y="2774950"/>
            <a:ext cx="4630737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000000"/>
                </a:solidFill>
              </a:rPr>
              <a:t>Federação de Mulheres Batistas</a:t>
            </a:r>
            <a:endParaRPr lang="en" sz="36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 dirty="0" smtClean="0">
                <a:solidFill>
                  <a:srgbClr val="000000"/>
                </a:solidFill>
              </a:rPr>
              <a:t>D</a:t>
            </a:r>
            <a:r>
              <a:rPr lang="en" dirty="0" smtClean="0">
                <a:solidFill>
                  <a:srgbClr val="000000"/>
                </a:solidFill>
              </a:rPr>
              <a:t>o Sétimo dia Brasileira</a:t>
            </a:r>
            <a:endParaRPr lang="en" dirty="0">
              <a:solidFill>
                <a:srgbClr val="000000"/>
              </a:solidFill>
            </a:endParaRPr>
          </a:p>
        </p:txBody>
      </p:sp>
      <p:pic>
        <p:nvPicPr>
          <p:cNvPr id="1026" name="Picture 2" descr="MULHE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32"/>
            <a:ext cx="1655762" cy="1385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98947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Orientações </a:t>
            </a:r>
            <a:br>
              <a:rPr lang="en" dirty="0" smtClean="0"/>
            </a:br>
            <a:r>
              <a:rPr lang="en" dirty="0" smtClean="0">
                <a:solidFill>
                  <a:srgbClr val="FF004E"/>
                </a:solidFill>
              </a:rPr>
              <a:t>para a Campanha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44425" y="1646249"/>
            <a:ext cx="3322200" cy="29257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004E"/>
                </a:solidFill>
              </a:rPr>
              <a:t>A CAMPANHA “CHAMADAS PARA ORAR”</a:t>
            </a:r>
            <a:endParaRPr lang="en" sz="1200" b="1" dirty="0">
              <a:solidFill>
                <a:srgbClr val="FF004E"/>
              </a:solidFill>
            </a:endParaRPr>
          </a:p>
          <a:p>
            <a:pPr lvl="0" algn="just">
              <a:buClr>
                <a:schemeClr val="dk1"/>
              </a:buClr>
              <a:buSzPct val="91666"/>
              <a:buNone/>
            </a:pPr>
            <a:r>
              <a:rPr lang="en" sz="1200" dirty="0" smtClean="0">
                <a:solidFill>
                  <a:srgbClr val="000000"/>
                </a:solidFill>
              </a:rPr>
              <a:t>Tem o propósito de mobilizar TODAS as mulheres, mães, casadas, solteiras, viúvas zelosas e jovens dedicadas na causa do  Reino, para impactar a vida dos nossos filhos através de orações.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" sz="1200" dirty="0" smtClean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 dirty="0" smtClean="0">
                <a:solidFill>
                  <a:srgbClr val="000000"/>
                </a:solidFill>
              </a:rPr>
              <a:t>Vamos orar por nossos filhos!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pt-BR" sz="1200" dirty="0" smtClean="0">
              <a:solidFill>
                <a:srgbClr val="000000"/>
              </a:solidFill>
            </a:endParaRPr>
          </a:p>
          <a:p>
            <a:pPr lvl="0" algn="just">
              <a:buClr>
                <a:schemeClr val="dk1"/>
              </a:buClr>
              <a:buSzPct val="91666"/>
              <a:buNone/>
            </a:pPr>
            <a:r>
              <a:rPr lang="pt-BR" sz="1200" dirty="0" smtClean="0">
                <a:solidFill>
                  <a:srgbClr val="000000"/>
                </a:solidFill>
              </a:rPr>
              <a:t>As irmãs jovens e adolescentes engajadas no Ministério de Mulheres também podem participar como  auxiliadoras, companheiras de orações, mesmo que não  sejam casadas ou não tenham filhos. No Reino há sempre um lindo e perfeito espaço preparado por Deus para todas!</a:t>
            </a:r>
            <a:endParaRPr lang="en" sz="12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383077" y="1000114"/>
            <a:ext cx="3700200" cy="38576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 smtClean="0">
                <a:solidFill>
                  <a:srgbClr val="FF004E"/>
                </a:solidFill>
              </a:rPr>
              <a:t>A</a:t>
            </a:r>
            <a:r>
              <a:rPr lang="en" sz="1200" b="1" dirty="0" smtClean="0">
                <a:solidFill>
                  <a:srgbClr val="FF004E"/>
                </a:solidFill>
              </a:rPr>
              <a:t> MINISTRANTE</a:t>
            </a:r>
            <a:endParaRPr lang="en" sz="1200" b="1" dirty="0">
              <a:solidFill>
                <a:srgbClr val="FF004E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000000"/>
                </a:solidFill>
              </a:rPr>
              <a:t>Deve ser  uma mulher sensível. Deve estar disposta a ouvir. Deve ser boa conselheira. Deve ser criativa. Deve estar atenta aos gestos e expressões de cada mulher. Deve ser comprometida com Deus, Sua obra e Sua Igreja. Dever ter um testemunho de zelo e serviço cristão. Deve ser responsável. Deve saber manusear a Palavra. Deve ser mulher de oração.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pt-BR" sz="1200" b="1" dirty="0" smtClean="0">
                <a:solidFill>
                  <a:srgbClr val="FF004E"/>
                </a:solidFill>
              </a:rPr>
              <a:t>O LOCAL</a:t>
            </a:r>
          </a:p>
          <a:p>
            <a:pPr algn="just">
              <a:buNone/>
            </a:pPr>
            <a:r>
              <a:rPr lang="pt-BR" sz="1200" dirty="0" smtClean="0">
                <a:solidFill>
                  <a:schemeClr val="tx1"/>
                </a:solidFill>
              </a:rPr>
              <a:t>As reuniões podem ser realizadas na igreja ou nos lares.  O Ministério de Mulheres pode decidir de acordo com  a sua realidade e necessidade.</a:t>
            </a:r>
          </a:p>
          <a:p>
            <a:pPr algn="just">
              <a:buNone/>
            </a:pPr>
            <a:endParaRPr lang="pt-BR" sz="12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BR" sz="1200" b="1" dirty="0" smtClean="0">
                <a:solidFill>
                  <a:srgbClr val="FF004E"/>
                </a:solidFill>
              </a:rPr>
              <a:t>O LOUVOR</a:t>
            </a:r>
          </a:p>
          <a:p>
            <a:pPr algn="just">
              <a:buNone/>
            </a:pPr>
            <a:r>
              <a:rPr lang="pt-BR" sz="1200" dirty="0" smtClean="0">
                <a:solidFill>
                  <a:schemeClr val="tx1"/>
                </a:solidFill>
              </a:rPr>
              <a:t>O Ministério de Louvor pode ser de grande ajuda nesses encontros.  Na impossibilidade de um grupo estar presente,  o acompanhamento de um violão , músicas de fundo  ou à capela, avigoram esse  momento especial.</a:t>
            </a:r>
          </a:p>
          <a:p>
            <a:pPr algn="just">
              <a:buNone/>
            </a:pPr>
            <a:endParaRPr lang="en" sz="1200" dirty="0" smtClean="0">
              <a:solidFill>
                <a:schemeClr val="tx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 smtClean="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000000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4294967295"/>
          </p:nvPr>
        </p:nvSpPr>
        <p:spPr>
          <a:xfrm>
            <a:off x="0" y="4643452"/>
            <a:ext cx="7239000" cy="5000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 dirty="0" smtClean="0">
                <a:solidFill>
                  <a:srgbClr val="FF004E"/>
                </a:solidFill>
              </a:rPr>
              <a:t>Mais informações: </a:t>
            </a:r>
            <a:r>
              <a:rPr lang="pt-BR" sz="1200" b="1" dirty="0" smtClean="0">
                <a:hlinkClick r:id="rId3"/>
              </a:rPr>
              <a:t>https://www.facebook.com/mulheresb7/</a:t>
            </a:r>
            <a:endParaRPr lang="en" sz="1200" b="1" u="sng" dirty="0">
              <a:solidFill>
                <a:srgbClr val="FF004E"/>
              </a:solidFill>
              <a:hlinkClick r:id="rId4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rgbClr val="FF004E"/>
              </a:solidFill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00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5245848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 o chamado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PRIMEIRO DIA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Focalizando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FF004E"/>
                </a:solidFill>
              </a:rPr>
              <a:t>O</a:t>
            </a:r>
            <a:r>
              <a:rPr lang="en" dirty="0" smtClean="0">
                <a:solidFill>
                  <a:srgbClr val="FF004E"/>
                </a:solidFill>
              </a:rPr>
              <a:t> Chamado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Reconhecer seu chamado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Reconhecer sua dependência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Reconhecer seu estado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algn="just">
              <a:buNone/>
            </a:pPr>
            <a:r>
              <a:rPr lang="pt-BR" i="1" dirty="0" smtClean="0"/>
              <a:t>Deus entende bem nossas fraquezas e os nossos medos, Ele quer sempre o melhor para nós, tanto quanto amamos os nossos filhos e queremos o melhor para eles.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 mão do Senhor não está encolhida para que não possa salvar; nem agravado o seu ouvido, para que não possa ouvir</a:t>
            </a:r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 algn="r">
              <a:spcBef>
                <a:spcPts val="0"/>
              </a:spcBef>
              <a:buNone/>
            </a:pPr>
            <a:r>
              <a:rPr lang="en" dirty="0" smtClean="0"/>
              <a:t>Isaías 59.1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 idx="4294967295"/>
          </p:nvPr>
        </p:nvSpPr>
        <p:spPr>
          <a:xfrm>
            <a:off x="0" y="1714494"/>
            <a:ext cx="9001156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FFFF"/>
                </a:solidFill>
              </a:rPr>
              <a:t>SE CONFESSARMOS</a:t>
            </a:r>
            <a:endParaRPr lang="en" sz="7200" dirty="0">
              <a:solidFill>
                <a:srgbClr val="FFFFFF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4294967295"/>
          </p:nvPr>
        </p:nvSpPr>
        <p:spPr>
          <a:xfrm>
            <a:off x="0" y="2801938"/>
            <a:ext cx="3506788" cy="12700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“Ele é fiel e justo para nos perdoar os pecados, e nos purificar de toda a injustiça”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dirty="0" smtClean="0"/>
              <a:t>1 João 1.9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14" name="Imagem 13" descr="96526ab73a73b2bbb4065f08413f9375_470x340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7232" y="1357305"/>
            <a:ext cx="1256768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Qual seu </a:t>
            </a:r>
            <a:br>
              <a:rPr lang="en" dirty="0" smtClean="0"/>
            </a:br>
            <a:r>
              <a:rPr lang="en" dirty="0" smtClean="0">
                <a:solidFill>
                  <a:srgbClr val="FF004E"/>
                </a:solidFill>
              </a:rPr>
              <a:t>propósito de oração?</a:t>
            </a:r>
            <a:endParaRPr lang="en" dirty="0">
              <a:solidFill>
                <a:srgbClr val="FF004E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Apresente-se.</a:t>
            </a:r>
            <a:endParaRPr lang="en" b="1" dirty="0"/>
          </a:p>
          <a:p>
            <a:pPr>
              <a:buNone/>
            </a:pPr>
            <a:r>
              <a:rPr lang="en" dirty="0" smtClean="0"/>
              <a:t>Queremos ouvi-la.</a:t>
            </a:r>
          </a:p>
          <a:p>
            <a:pPr>
              <a:buNone/>
            </a:pPr>
            <a:r>
              <a:rPr lang="en" dirty="0" smtClean="0"/>
              <a:t>Queremos conhecê-la.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Queremos ajudá-la.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Propósito</a:t>
            </a:r>
            <a:endParaRPr lang="en" b="1" dirty="0"/>
          </a:p>
          <a:p>
            <a:pPr lvl="0">
              <a:buNone/>
            </a:pPr>
            <a:r>
              <a:rPr lang="en" dirty="0" smtClean="0"/>
              <a:t>Qual é a sua necessidade?</a:t>
            </a:r>
          </a:p>
          <a:p>
            <a:pPr lvl="0">
              <a:buNone/>
            </a:pPr>
            <a:r>
              <a:rPr lang="en" dirty="0" smtClean="0"/>
              <a:t>O que é preciso mudar?</a:t>
            </a:r>
          </a:p>
          <a:p>
            <a:pPr>
              <a:buNone/>
            </a:pPr>
            <a:r>
              <a:rPr lang="en" dirty="0" smtClean="0"/>
              <a:t>Qual é o seu sonho?</a:t>
            </a:r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2569</Words>
  <Application>Microsoft Office PowerPoint</Application>
  <PresentationFormat>Apresentação na tela (16:9)</PresentationFormat>
  <Paragraphs>250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Calibri</vt:lpstr>
      <vt:lpstr>Titillium Web</vt:lpstr>
      <vt:lpstr>Arial</vt:lpstr>
      <vt:lpstr>Fidele template</vt:lpstr>
      <vt:lpstr>CAMPANHA  “Chamadas para orar”</vt:lpstr>
      <vt:lpstr>Apresentação do PowerPoint</vt:lpstr>
      <vt:lpstr>Sejam Bem-Vindas!</vt:lpstr>
      <vt:lpstr>Orientações  para a Campanha</vt:lpstr>
      <vt:lpstr>1. Focalizando o chamado</vt:lpstr>
      <vt:lpstr>Focalizando O Chamado</vt:lpstr>
      <vt:lpstr>Apresentação do PowerPoint</vt:lpstr>
      <vt:lpstr>SE CONFESSARMOS</vt:lpstr>
      <vt:lpstr>Qual seu  propósito de oração?</vt:lpstr>
      <vt:lpstr>Focalizando o chamado</vt:lpstr>
      <vt:lpstr>2. Focalizando a missão</vt:lpstr>
      <vt:lpstr>Todo filho precisa de uma mãe que ora!</vt:lpstr>
      <vt:lpstr>Como se explica o poder da oração</vt:lpstr>
      <vt:lpstr>Quando você se  DISPÕE </vt:lpstr>
      <vt:lpstr>Apresentação do PowerPoint</vt:lpstr>
      <vt:lpstr>Apresentação do PowerPoint</vt:lpstr>
      <vt:lpstr>3. Focalizando nos filhos</vt:lpstr>
      <vt:lpstr>Aprendendo por TABELA</vt:lpstr>
      <vt:lpstr>EDUQUE</vt:lpstr>
      <vt:lpstr>Amor</vt:lpstr>
      <vt:lpstr>Queremos saber mais DOS FILHOS</vt:lpstr>
      <vt:lpstr>4. Focalizando a ação</vt:lpstr>
      <vt:lpstr>ORAÇÃO  TEM PODER</vt:lpstr>
      <vt:lpstr>REVER alguns conceitos</vt:lpstr>
      <vt:lpstr>5. Focalizando a obediência</vt:lpstr>
      <vt:lpstr>Apresentação do PowerPoint</vt:lpstr>
      <vt:lpstr>Obedecer é sempre melhor</vt:lpstr>
      <vt:lpstr>Obedecer</vt:lpstr>
      <vt:lpstr>6. Focalizando a promessa</vt:lpstr>
      <vt:lpstr>Focalizando A promessa</vt:lpstr>
      <vt:lpstr>De geração em geração</vt:lpstr>
      <vt:lpstr>7. Focalizando a continuidade</vt:lpstr>
      <vt:lpstr>Quando orar por NOSSOS FILHOS?</vt:lpstr>
      <vt:lpstr>É apenas o começo</vt:lpstr>
      <vt:lpstr>Deus as abençoe!!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CHAMADAS PARA SER MÃE</dc:title>
  <dc:creator>Cliente</dc:creator>
  <cp:lastModifiedBy>Cliente</cp:lastModifiedBy>
  <cp:revision>87</cp:revision>
  <dcterms:modified xsi:type="dcterms:W3CDTF">2017-08-03T12:15:59Z</dcterms:modified>
</cp:coreProperties>
</file>